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5"/>
  </p:notesMasterIdLst>
  <p:sldIdLst>
    <p:sldId id="256" r:id="rId2"/>
    <p:sldId id="257" r:id="rId3"/>
    <p:sldId id="290" r:id="rId4"/>
    <p:sldId id="259" r:id="rId5"/>
    <p:sldId id="291" r:id="rId6"/>
    <p:sldId id="292" r:id="rId7"/>
    <p:sldId id="293" r:id="rId8"/>
    <p:sldId id="294" r:id="rId9"/>
    <p:sldId id="262" r:id="rId10"/>
    <p:sldId id="295" r:id="rId11"/>
    <p:sldId id="297" r:id="rId12"/>
    <p:sldId id="298" r:id="rId13"/>
    <p:sldId id="299" r:id="rId14"/>
    <p:sldId id="300" r:id="rId15"/>
    <p:sldId id="301" r:id="rId16"/>
    <p:sldId id="302" r:id="rId17"/>
    <p:sldId id="263" r:id="rId18"/>
    <p:sldId id="264" r:id="rId19"/>
    <p:sldId id="303" r:id="rId20"/>
    <p:sldId id="304" r:id="rId21"/>
    <p:sldId id="258" r:id="rId22"/>
    <p:sldId id="305" r:id="rId23"/>
    <p:sldId id="260" r:id="rId24"/>
    <p:sldId id="261" r:id="rId25"/>
    <p:sldId id="306" r:id="rId26"/>
    <p:sldId id="307" r:id="rId27"/>
    <p:sldId id="308" r:id="rId28"/>
    <p:sldId id="309" r:id="rId29"/>
    <p:sldId id="310" r:id="rId30"/>
    <p:sldId id="311"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Lst>
  <p:sldSz cx="14630400" cy="8229600"/>
  <p:notesSz cx="8229600" cy="14630400"/>
  <p:embeddedFontLst>
    <p:embeddedFont>
      <p:font typeface="Consolas" panose="020B0609020204030204" pitchFamily="49" charset="0"/>
      <p:regular r:id="rId56"/>
      <p:bold r:id="rId57"/>
      <p:italic r:id="rId58"/>
      <p:boldItalic r:id="rId59"/>
    </p:embeddedFont>
    <p:embeddedFont>
      <p:font typeface="Kanit Light" panose="020B0604020202020204" charset="-34"/>
      <p:regular r:id="rId60"/>
    </p:embeddedFont>
    <p:embeddedFont>
      <p:font typeface="Martel Sans"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140"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28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43706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2835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Day 2 : Snowflake Objects and SQL Commands</a:t>
            </a:r>
            <a:endParaRPr lang="en-US" sz="3900" dirty="0"/>
          </a:p>
        </p:txBody>
      </p:sp>
      <p:sp>
        <p:nvSpPr>
          <p:cNvPr id="4" name="Text 1"/>
          <p:cNvSpPr/>
          <p:nvPr/>
        </p:nvSpPr>
        <p:spPr>
          <a:xfrm>
            <a:off x="793790" y="4566166"/>
            <a:ext cx="7556421" cy="635079"/>
          </a:xfrm>
          <a:prstGeom prst="rect">
            <a:avLst/>
          </a:prstGeom>
          <a:noFill/>
          <a:ln/>
        </p:spPr>
        <p:txBody>
          <a:bodyPr wrap="square" lIns="0" tIns="0" rIns="0" bIns="0" rtlCol="0" anchor="t"/>
          <a:lstStyle/>
          <a:p>
            <a:pPr marL="0" indent="0" algn="l">
              <a:lnSpc>
                <a:spcPts val="2500"/>
              </a:lnSpc>
              <a:buNone/>
            </a:pPr>
            <a:r>
              <a:rPr lang="en-US" sz="1550" dirty="0"/>
              <a:t>By Gurleen Kaur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1638" y="496253"/>
            <a:ext cx="4510683" cy="563880"/>
          </a:xfrm>
          <a:prstGeom prst="rect">
            <a:avLst/>
          </a:prstGeom>
          <a:noFill/>
          <a:ln/>
        </p:spPr>
        <p:txBody>
          <a:bodyPr wrap="none" lIns="0" tIns="0" rIns="0" bIns="0" rtlCol="0" anchor="t"/>
          <a:lstStyle/>
          <a:p>
            <a:pPr marL="0" indent="0" algn="l">
              <a:lnSpc>
                <a:spcPts val="4400"/>
              </a:lnSpc>
              <a:buNone/>
            </a:pPr>
            <a:r>
              <a:rPr lang="en-US" sz="3550" dirty="0">
                <a:solidFill>
                  <a:srgbClr val="272D45"/>
                </a:solidFill>
                <a:latin typeface="Kanit Light" pitchFamily="34" charset="0"/>
                <a:ea typeface="Kanit Light" pitchFamily="34" charset="-122"/>
                <a:cs typeface="Kanit Light" pitchFamily="34" charset="-120"/>
              </a:rPr>
              <a:t>Materialized Views</a:t>
            </a:r>
            <a:endParaRPr lang="en-US" sz="3550" dirty="0"/>
          </a:p>
        </p:txBody>
      </p:sp>
      <p:sp>
        <p:nvSpPr>
          <p:cNvPr id="3" name="Shape 1"/>
          <p:cNvSpPr/>
          <p:nvPr/>
        </p:nvSpPr>
        <p:spPr>
          <a:xfrm>
            <a:off x="721638" y="1420892"/>
            <a:ext cx="13187124" cy="2461498"/>
          </a:xfrm>
          <a:prstGeom prst="roundRect">
            <a:avLst>
              <a:gd name="adj" fmla="val 3079"/>
            </a:avLst>
          </a:prstGeom>
          <a:solidFill>
            <a:srgbClr val="DFECE9"/>
          </a:solidFill>
          <a:ln w="7620">
            <a:solidFill>
              <a:srgbClr val="C5D2CF"/>
            </a:solidFill>
            <a:prstDash val="solid"/>
          </a:ln>
        </p:spPr>
        <p:txBody>
          <a:bodyPr/>
          <a:lstStyle/>
          <a:p>
            <a:endParaRPr lang="en-IN"/>
          </a:p>
        </p:txBody>
      </p:sp>
      <p:sp>
        <p:nvSpPr>
          <p:cNvPr id="4" name="Shape 2"/>
          <p:cNvSpPr/>
          <p:nvPr/>
        </p:nvSpPr>
        <p:spPr>
          <a:xfrm>
            <a:off x="729258" y="1428512"/>
            <a:ext cx="6585942" cy="2446258"/>
          </a:xfrm>
          <a:prstGeom prst="roundRect">
            <a:avLst>
              <a:gd name="adj" fmla="val 3098"/>
            </a:avLst>
          </a:prstGeom>
          <a:solidFill>
            <a:srgbClr val="DFECE9"/>
          </a:solidFill>
          <a:ln/>
        </p:spPr>
        <p:txBody>
          <a:bodyPr/>
          <a:lstStyle/>
          <a:p>
            <a:endParaRPr lang="en-IN"/>
          </a:p>
        </p:txBody>
      </p:sp>
      <p:sp>
        <p:nvSpPr>
          <p:cNvPr id="5" name="Text 3"/>
          <p:cNvSpPr/>
          <p:nvPr/>
        </p:nvSpPr>
        <p:spPr>
          <a:xfrm>
            <a:off x="909638" y="1608892"/>
            <a:ext cx="2255282" cy="281821"/>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latin typeface="Kanit Light" pitchFamily="34" charset="0"/>
                <a:ea typeface="Kanit Light" pitchFamily="34" charset="-122"/>
                <a:cs typeface="Kanit Light" pitchFamily="34" charset="-120"/>
              </a:rPr>
              <a:t>Key Features</a:t>
            </a:r>
            <a:endParaRPr lang="en-US" sz="1750" dirty="0"/>
          </a:p>
        </p:txBody>
      </p:sp>
      <p:sp>
        <p:nvSpPr>
          <p:cNvPr id="6" name="Text 4"/>
          <p:cNvSpPr/>
          <p:nvPr/>
        </p:nvSpPr>
        <p:spPr>
          <a:xfrm>
            <a:off x="909638" y="1998940"/>
            <a:ext cx="6225183" cy="288608"/>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Pre-computed results stored physically</a:t>
            </a:r>
            <a:endParaRPr lang="en-US" sz="1400" dirty="0"/>
          </a:p>
        </p:txBody>
      </p:sp>
      <p:sp>
        <p:nvSpPr>
          <p:cNvPr id="7" name="Text 5"/>
          <p:cNvSpPr/>
          <p:nvPr/>
        </p:nvSpPr>
        <p:spPr>
          <a:xfrm>
            <a:off x="909638" y="2350651"/>
            <a:ext cx="6225183" cy="288608"/>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Automatic incremental maintenance</a:t>
            </a:r>
            <a:endParaRPr lang="en-US" sz="1400" dirty="0"/>
          </a:p>
        </p:txBody>
      </p:sp>
      <p:sp>
        <p:nvSpPr>
          <p:cNvPr id="8" name="Text 6"/>
          <p:cNvSpPr/>
          <p:nvPr/>
        </p:nvSpPr>
        <p:spPr>
          <a:xfrm>
            <a:off x="909638" y="2702362"/>
            <a:ext cx="6225183" cy="288608"/>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Significantly faster query performance</a:t>
            </a:r>
            <a:endParaRPr lang="en-US" sz="1400" dirty="0"/>
          </a:p>
        </p:txBody>
      </p:sp>
      <p:sp>
        <p:nvSpPr>
          <p:cNvPr id="9" name="Text 7"/>
          <p:cNvSpPr/>
          <p:nvPr/>
        </p:nvSpPr>
        <p:spPr>
          <a:xfrm>
            <a:off x="909638" y="3054072"/>
            <a:ext cx="6225183" cy="288608"/>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Consume storage space (unlike standard views)</a:t>
            </a:r>
            <a:endParaRPr lang="en-US" sz="1400" dirty="0"/>
          </a:p>
        </p:txBody>
      </p:sp>
      <p:sp>
        <p:nvSpPr>
          <p:cNvPr id="10" name="Text 8"/>
          <p:cNvSpPr/>
          <p:nvPr/>
        </p:nvSpPr>
        <p:spPr>
          <a:xfrm>
            <a:off x="909638" y="3405783"/>
            <a:ext cx="6225183" cy="288608"/>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Higher cost but much better performance</a:t>
            </a:r>
            <a:endParaRPr lang="en-US" sz="1400" dirty="0"/>
          </a:p>
        </p:txBody>
      </p:sp>
      <p:sp>
        <p:nvSpPr>
          <p:cNvPr id="11" name="Shape 9"/>
          <p:cNvSpPr/>
          <p:nvPr/>
        </p:nvSpPr>
        <p:spPr>
          <a:xfrm>
            <a:off x="7315200" y="1428512"/>
            <a:ext cx="6585942" cy="2446258"/>
          </a:xfrm>
          <a:prstGeom prst="rect">
            <a:avLst/>
          </a:prstGeom>
          <a:solidFill>
            <a:srgbClr val="DFECE9"/>
          </a:solidFill>
          <a:ln/>
        </p:spPr>
        <p:txBody>
          <a:bodyPr/>
          <a:lstStyle/>
          <a:p>
            <a:endParaRPr lang="en-IN"/>
          </a:p>
        </p:txBody>
      </p:sp>
      <p:sp>
        <p:nvSpPr>
          <p:cNvPr id="12" name="Shape 10"/>
          <p:cNvSpPr/>
          <p:nvPr/>
        </p:nvSpPr>
        <p:spPr>
          <a:xfrm>
            <a:off x="7315200" y="1428512"/>
            <a:ext cx="22860" cy="2446258"/>
          </a:xfrm>
          <a:prstGeom prst="roundRect">
            <a:avLst>
              <a:gd name="adj" fmla="val 331501"/>
            </a:avLst>
          </a:prstGeom>
          <a:solidFill>
            <a:srgbClr val="C5D2CF"/>
          </a:solidFill>
          <a:ln/>
        </p:spPr>
        <p:txBody>
          <a:bodyPr/>
          <a:lstStyle/>
          <a:p>
            <a:endParaRPr lang="en-IN"/>
          </a:p>
        </p:txBody>
      </p:sp>
      <p:sp>
        <p:nvSpPr>
          <p:cNvPr id="13" name="Text 11"/>
          <p:cNvSpPr/>
          <p:nvPr/>
        </p:nvSpPr>
        <p:spPr>
          <a:xfrm>
            <a:off x="7495580" y="1608892"/>
            <a:ext cx="2255282" cy="281821"/>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latin typeface="Kanit Light" pitchFamily="34" charset="0"/>
                <a:ea typeface="Kanit Light" pitchFamily="34" charset="-122"/>
                <a:cs typeface="Kanit Light" pitchFamily="34" charset="-120"/>
              </a:rPr>
              <a:t>Best Use Cases</a:t>
            </a:r>
            <a:endParaRPr lang="en-US" sz="1750" dirty="0"/>
          </a:p>
        </p:txBody>
      </p:sp>
      <p:sp>
        <p:nvSpPr>
          <p:cNvPr id="14" name="Text 12"/>
          <p:cNvSpPr/>
          <p:nvPr/>
        </p:nvSpPr>
        <p:spPr>
          <a:xfrm>
            <a:off x="7495580" y="1998940"/>
            <a:ext cx="6225183" cy="288608"/>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Frequently accessed aggregations</a:t>
            </a:r>
            <a:endParaRPr lang="en-US" sz="1400" dirty="0"/>
          </a:p>
        </p:txBody>
      </p:sp>
      <p:sp>
        <p:nvSpPr>
          <p:cNvPr id="15" name="Text 13"/>
          <p:cNvSpPr/>
          <p:nvPr/>
        </p:nvSpPr>
        <p:spPr>
          <a:xfrm>
            <a:off x="7495580" y="2350651"/>
            <a:ext cx="6225183" cy="288608"/>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Dashboards with common metrics</a:t>
            </a:r>
            <a:endParaRPr lang="en-US" sz="1400" dirty="0"/>
          </a:p>
        </p:txBody>
      </p:sp>
      <p:sp>
        <p:nvSpPr>
          <p:cNvPr id="16" name="Text 14"/>
          <p:cNvSpPr/>
          <p:nvPr/>
        </p:nvSpPr>
        <p:spPr>
          <a:xfrm>
            <a:off x="7495580" y="2702362"/>
            <a:ext cx="6225183" cy="288608"/>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Complex joins that are reused</a:t>
            </a:r>
            <a:endParaRPr lang="en-US" sz="1400" dirty="0"/>
          </a:p>
        </p:txBody>
      </p:sp>
      <p:sp>
        <p:nvSpPr>
          <p:cNvPr id="17" name="Text 15"/>
          <p:cNvSpPr/>
          <p:nvPr/>
        </p:nvSpPr>
        <p:spPr>
          <a:xfrm>
            <a:off x="7495580" y="3054072"/>
            <a:ext cx="6225183" cy="288608"/>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When query latency is critical</a:t>
            </a:r>
            <a:endParaRPr lang="en-US" sz="1400" dirty="0"/>
          </a:p>
        </p:txBody>
      </p:sp>
      <p:sp>
        <p:nvSpPr>
          <p:cNvPr id="18" name="Text 16"/>
          <p:cNvSpPr/>
          <p:nvPr/>
        </p:nvSpPr>
        <p:spPr>
          <a:xfrm>
            <a:off x="7495580" y="3405783"/>
            <a:ext cx="6225183" cy="288608"/>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2C3249"/>
                </a:solidFill>
                <a:latin typeface="Martel Sans" pitchFamily="34" charset="0"/>
                <a:ea typeface="Martel Sans" pitchFamily="34" charset="-122"/>
                <a:cs typeface="Martel Sans" pitchFamily="34" charset="-120"/>
              </a:rPr>
              <a:t>For improving BI tool performance</a:t>
            </a:r>
            <a:endParaRPr lang="en-US" sz="1400" dirty="0"/>
          </a:p>
        </p:txBody>
      </p:sp>
      <p:sp>
        <p:nvSpPr>
          <p:cNvPr id="19" name="Shape 17"/>
          <p:cNvSpPr/>
          <p:nvPr/>
        </p:nvSpPr>
        <p:spPr>
          <a:xfrm>
            <a:off x="721638" y="4085273"/>
            <a:ext cx="13187124" cy="2867978"/>
          </a:xfrm>
          <a:prstGeom prst="roundRect">
            <a:avLst>
              <a:gd name="adj" fmla="val 2642"/>
            </a:avLst>
          </a:prstGeom>
          <a:solidFill>
            <a:srgbClr val="F2F2F2"/>
          </a:solidFill>
          <a:ln/>
        </p:spPr>
        <p:txBody>
          <a:bodyPr/>
          <a:lstStyle/>
          <a:p>
            <a:endParaRPr lang="en-IN"/>
          </a:p>
        </p:txBody>
      </p:sp>
      <p:sp>
        <p:nvSpPr>
          <p:cNvPr id="20" name="Shape 18"/>
          <p:cNvSpPr/>
          <p:nvPr/>
        </p:nvSpPr>
        <p:spPr>
          <a:xfrm>
            <a:off x="712708" y="4085273"/>
            <a:ext cx="13204984" cy="2867978"/>
          </a:xfrm>
          <a:prstGeom prst="roundRect">
            <a:avLst>
              <a:gd name="adj" fmla="val 944"/>
            </a:avLst>
          </a:prstGeom>
          <a:solidFill>
            <a:srgbClr val="F2F2F2"/>
          </a:solidFill>
          <a:ln/>
        </p:spPr>
        <p:txBody>
          <a:bodyPr/>
          <a:lstStyle/>
          <a:p>
            <a:endParaRPr lang="en-IN"/>
          </a:p>
        </p:txBody>
      </p:sp>
      <p:sp>
        <p:nvSpPr>
          <p:cNvPr id="21" name="Text 19"/>
          <p:cNvSpPr/>
          <p:nvPr/>
        </p:nvSpPr>
        <p:spPr>
          <a:xfrm>
            <a:off x="893088" y="4220528"/>
            <a:ext cx="12844224" cy="2597468"/>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CREATE MATERIALIZED VIEW daily_sales_by_region ASSELECT   DATE_TRUNC('day', order_date) AS day,  region,  SUM(amount) AS daily_totalFROM ordersJOIN customers ON orders.customer_id = customers.idGROUP BY 1, 2;</a:t>
            </a:r>
            <a:endParaRPr lang="en-US" sz="1400" dirty="0"/>
          </a:p>
        </p:txBody>
      </p:sp>
      <p:sp>
        <p:nvSpPr>
          <p:cNvPr id="22" name="Text 20"/>
          <p:cNvSpPr/>
          <p:nvPr/>
        </p:nvSpPr>
        <p:spPr>
          <a:xfrm>
            <a:off x="721638" y="7156133"/>
            <a:ext cx="13187124" cy="577215"/>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Unlike standard views, materialized views in Snowflake are automatically and incrementally refreshed when their base tables change, ensuring data is always current without manual refreshes.</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5316" y="431483"/>
            <a:ext cx="3908584" cy="488513"/>
          </a:xfrm>
          <a:prstGeom prst="rect">
            <a:avLst/>
          </a:prstGeom>
          <a:noFill/>
          <a:ln/>
        </p:spPr>
        <p:txBody>
          <a:bodyPr wrap="none" lIns="0" tIns="0" rIns="0" bIns="0" rtlCol="0" anchor="t"/>
          <a:lstStyle/>
          <a:p>
            <a:pPr marL="0" indent="0" algn="l">
              <a:lnSpc>
                <a:spcPts val="3800"/>
              </a:lnSpc>
              <a:buNone/>
            </a:pPr>
            <a:r>
              <a:rPr lang="en-US" sz="3050" dirty="0">
                <a:solidFill>
                  <a:srgbClr val="272D45"/>
                </a:solidFill>
                <a:latin typeface="Kanit Light" pitchFamily="34" charset="0"/>
                <a:ea typeface="Kanit Light" pitchFamily="34" charset="-122"/>
                <a:cs typeface="Kanit Light" pitchFamily="34" charset="-120"/>
              </a:rPr>
              <a:t>Stored Procedures</a:t>
            </a:r>
            <a:endParaRPr lang="en-US" sz="3050" dirty="0"/>
          </a:p>
        </p:txBody>
      </p:sp>
      <p:sp>
        <p:nvSpPr>
          <p:cNvPr id="3" name="Text 1"/>
          <p:cNvSpPr/>
          <p:nvPr/>
        </p:nvSpPr>
        <p:spPr>
          <a:xfrm>
            <a:off x="625316" y="1310759"/>
            <a:ext cx="1954292" cy="244197"/>
          </a:xfrm>
          <a:prstGeom prst="rect">
            <a:avLst/>
          </a:prstGeom>
          <a:noFill/>
          <a:ln/>
        </p:spPr>
        <p:txBody>
          <a:bodyPr wrap="none" lIns="0" tIns="0" rIns="0" bIns="0" rtlCol="0" anchor="t"/>
          <a:lstStyle/>
          <a:p>
            <a:pPr marL="0" indent="0" algn="l">
              <a:lnSpc>
                <a:spcPts val="1900"/>
              </a:lnSpc>
              <a:buNone/>
            </a:pPr>
            <a:r>
              <a:rPr lang="en-US" sz="1500" dirty="0">
                <a:solidFill>
                  <a:srgbClr val="272D45"/>
                </a:solidFill>
                <a:latin typeface="Kanit Light" pitchFamily="34" charset="0"/>
                <a:ea typeface="Kanit Light" pitchFamily="34" charset="-122"/>
                <a:cs typeface="Kanit Light" pitchFamily="34" charset="-120"/>
              </a:rPr>
              <a:t>JavaScript Procedures</a:t>
            </a:r>
            <a:endParaRPr lang="en-US" sz="1500" dirty="0"/>
          </a:p>
        </p:txBody>
      </p:sp>
      <p:sp>
        <p:nvSpPr>
          <p:cNvPr id="4" name="Text 2"/>
          <p:cNvSpPr/>
          <p:nvPr/>
        </p:nvSpPr>
        <p:spPr>
          <a:xfrm>
            <a:off x="625316" y="1711285"/>
            <a:ext cx="6499146" cy="250031"/>
          </a:xfrm>
          <a:prstGeom prst="rect">
            <a:avLst/>
          </a:prstGeom>
          <a:noFill/>
          <a:ln/>
        </p:spPr>
        <p:txBody>
          <a:bodyPr wrap="none" lIns="0" tIns="0" rIns="0" bIns="0" rtlCol="0" anchor="t"/>
          <a:lstStyle/>
          <a:p>
            <a:pPr marL="0" indent="0" algn="l">
              <a:lnSpc>
                <a:spcPts val="1950"/>
              </a:lnSpc>
              <a:buNone/>
            </a:pPr>
            <a:r>
              <a:rPr lang="en-US" sz="1200" dirty="0">
                <a:solidFill>
                  <a:srgbClr val="2C3249"/>
                </a:solidFill>
                <a:latin typeface="Martel Sans" pitchFamily="34" charset="0"/>
                <a:ea typeface="Martel Sans" pitchFamily="34" charset="-122"/>
                <a:cs typeface="Martel Sans" pitchFamily="34" charset="-120"/>
              </a:rPr>
              <a:t>More flexible, can include control logic, API calls, and complex operations.</a:t>
            </a:r>
            <a:endParaRPr lang="en-US" sz="1200" dirty="0"/>
          </a:p>
        </p:txBody>
      </p:sp>
      <p:sp>
        <p:nvSpPr>
          <p:cNvPr id="5" name="Shape 3"/>
          <p:cNvSpPr/>
          <p:nvPr/>
        </p:nvSpPr>
        <p:spPr>
          <a:xfrm>
            <a:off x="625316" y="2137172"/>
            <a:ext cx="6499146" cy="5234940"/>
          </a:xfrm>
          <a:prstGeom prst="roundRect">
            <a:avLst>
              <a:gd name="adj" fmla="val 1254"/>
            </a:avLst>
          </a:prstGeom>
          <a:solidFill>
            <a:srgbClr val="F2F2F2"/>
          </a:solidFill>
          <a:ln/>
        </p:spPr>
        <p:txBody>
          <a:bodyPr/>
          <a:lstStyle/>
          <a:p>
            <a:endParaRPr lang="en-IN"/>
          </a:p>
        </p:txBody>
      </p:sp>
      <p:sp>
        <p:nvSpPr>
          <p:cNvPr id="6" name="Shape 4"/>
          <p:cNvSpPr/>
          <p:nvPr/>
        </p:nvSpPr>
        <p:spPr>
          <a:xfrm>
            <a:off x="617577" y="2137172"/>
            <a:ext cx="6514624" cy="5234940"/>
          </a:xfrm>
          <a:prstGeom prst="roundRect">
            <a:avLst>
              <a:gd name="adj" fmla="val 448"/>
            </a:avLst>
          </a:prstGeom>
          <a:solidFill>
            <a:srgbClr val="F2F2F2"/>
          </a:solidFill>
          <a:ln/>
        </p:spPr>
        <p:txBody>
          <a:bodyPr/>
          <a:lstStyle/>
          <a:p>
            <a:endParaRPr lang="en-IN"/>
          </a:p>
        </p:txBody>
      </p:sp>
      <p:sp>
        <p:nvSpPr>
          <p:cNvPr id="7" name="Text 5"/>
          <p:cNvSpPr/>
          <p:nvPr/>
        </p:nvSpPr>
        <p:spPr>
          <a:xfrm>
            <a:off x="773906" y="2254329"/>
            <a:ext cx="6201966" cy="5000625"/>
          </a:xfrm>
          <a:prstGeom prst="rect">
            <a:avLst/>
          </a:prstGeom>
          <a:noFill/>
          <a:ln/>
        </p:spPr>
        <p:txBody>
          <a:bodyPr wrap="square" lIns="0" tIns="0" rIns="0" bIns="0" rtlCol="0" anchor="t"/>
          <a:lstStyle/>
          <a:p>
            <a:pPr marL="0" indent="0" algn="l">
              <a:lnSpc>
                <a:spcPts val="19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CREATE OR REPLACE PROCEDURE process_orders()  RETURNS STRING  LANGUAGE JAVASCRIPT  AS  $$  var sql_command =     `INSERT INTO order_summary     SELECT date_trunc('month', order_date),            SUM(amount)     FROM orders     WHERE processed = false     GROUP BY 1`;    var stmt = snowflake.createStatement(             { sqlText: sql_command });  var result = stmt.execute();    return "Processing complete";  $$;</a:t>
            </a:r>
            <a:endParaRPr lang="en-US" sz="1200" dirty="0"/>
          </a:p>
        </p:txBody>
      </p:sp>
      <p:sp>
        <p:nvSpPr>
          <p:cNvPr id="8" name="Text 6"/>
          <p:cNvSpPr/>
          <p:nvPr/>
        </p:nvSpPr>
        <p:spPr>
          <a:xfrm>
            <a:off x="7513558" y="1310759"/>
            <a:ext cx="1954292" cy="244197"/>
          </a:xfrm>
          <a:prstGeom prst="rect">
            <a:avLst/>
          </a:prstGeom>
          <a:noFill/>
          <a:ln/>
        </p:spPr>
        <p:txBody>
          <a:bodyPr wrap="none" lIns="0" tIns="0" rIns="0" bIns="0" rtlCol="0" anchor="t"/>
          <a:lstStyle/>
          <a:p>
            <a:pPr marL="0" indent="0" algn="l">
              <a:lnSpc>
                <a:spcPts val="1900"/>
              </a:lnSpc>
              <a:buNone/>
            </a:pPr>
            <a:r>
              <a:rPr lang="en-US" sz="1500" dirty="0">
                <a:solidFill>
                  <a:srgbClr val="272D45"/>
                </a:solidFill>
                <a:latin typeface="Kanit Light" pitchFamily="34" charset="0"/>
                <a:ea typeface="Kanit Light" pitchFamily="34" charset="-122"/>
                <a:cs typeface="Kanit Light" pitchFamily="34" charset="-120"/>
              </a:rPr>
              <a:t>SQL Procedures</a:t>
            </a:r>
            <a:endParaRPr lang="en-US" sz="1500" dirty="0"/>
          </a:p>
        </p:txBody>
      </p:sp>
      <p:sp>
        <p:nvSpPr>
          <p:cNvPr id="9" name="Text 7"/>
          <p:cNvSpPr/>
          <p:nvPr/>
        </p:nvSpPr>
        <p:spPr>
          <a:xfrm>
            <a:off x="7513558" y="1711285"/>
            <a:ext cx="6499146" cy="250031"/>
          </a:xfrm>
          <a:prstGeom prst="rect">
            <a:avLst/>
          </a:prstGeom>
          <a:noFill/>
          <a:ln/>
        </p:spPr>
        <p:txBody>
          <a:bodyPr wrap="none" lIns="0" tIns="0" rIns="0" bIns="0" rtlCol="0" anchor="t"/>
          <a:lstStyle/>
          <a:p>
            <a:pPr marL="0" indent="0" algn="l">
              <a:lnSpc>
                <a:spcPts val="1950"/>
              </a:lnSpc>
              <a:buNone/>
            </a:pPr>
            <a:r>
              <a:rPr lang="en-US" sz="1200" dirty="0">
                <a:solidFill>
                  <a:srgbClr val="2C3249"/>
                </a:solidFill>
                <a:latin typeface="Martel Sans" pitchFamily="34" charset="0"/>
                <a:ea typeface="Martel Sans" pitchFamily="34" charset="-122"/>
                <a:cs typeface="Martel Sans" pitchFamily="34" charset="-120"/>
              </a:rPr>
              <a:t>Simpler to write, ideal for straightforward database operations.</a:t>
            </a:r>
            <a:endParaRPr lang="en-US" sz="1200" dirty="0"/>
          </a:p>
        </p:txBody>
      </p:sp>
      <p:sp>
        <p:nvSpPr>
          <p:cNvPr id="10" name="Shape 8"/>
          <p:cNvSpPr/>
          <p:nvPr/>
        </p:nvSpPr>
        <p:spPr>
          <a:xfrm>
            <a:off x="7513558" y="2137172"/>
            <a:ext cx="6499146" cy="5484971"/>
          </a:xfrm>
          <a:prstGeom prst="roundRect">
            <a:avLst>
              <a:gd name="adj" fmla="val 1197"/>
            </a:avLst>
          </a:prstGeom>
          <a:solidFill>
            <a:srgbClr val="F2F2F2"/>
          </a:solidFill>
          <a:ln/>
        </p:spPr>
        <p:txBody>
          <a:bodyPr/>
          <a:lstStyle/>
          <a:p>
            <a:endParaRPr lang="en-IN"/>
          </a:p>
        </p:txBody>
      </p:sp>
      <p:sp>
        <p:nvSpPr>
          <p:cNvPr id="11" name="Shape 9"/>
          <p:cNvSpPr/>
          <p:nvPr/>
        </p:nvSpPr>
        <p:spPr>
          <a:xfrm>
            <a:off x="7505819" y="2137172"/>
            <a:ext cx="6514624" cy="5484971"/>
          </a:xfrm>
          <a:prstGeom prst="roundRect">
            <a:avLst>
              <a:gd name="adj" fmla="val 428"/>
            </a:avLst>
          </a:prstGeom>
          <a:solidFill>
            <a:srgbClr val="F2F2F2"/>
          </a:solidFill>
          <a:ln/>
        </p:spPr>
        <p:txBody>
          <a:bodyPr/>
          <a:lstStyle/>
          <a:p>
            <a:endParaRPr lang="en-IN"/>
          </a:p>
        </p:txBody>
      </p:sp>
      <p:sp>
        <p:nvSpPr>
          <p:cNvPr id="12" name="Text 10"/>
          <p:cNvSpPr/>
          <p:nvPr/>
        </p:nvSpPr>
        <p:spPr>
          <a:xfrm>
            <a:off x="7662148" y="2254329"/>
            <a:ext cx="6201966" cy="5250656"/>
          </a:xfrm>
          <a:prstGeom prst="rect">
            <a:avLst/>
          </a:prstGeom>
          <a:noFill/>
          <a:ln/>
        </p:spPr>
        <p:txBody>
          <a:bodyPr wrap="square" lIns="0" tIns="0" rIns="0" bIns="0" rtlCol="0" anchor="t"/>
          <a:lstStyle/>
          <a:p>
            <a:pPr marL="0" indent="0" algn="l">
              <a:lnSpc>
                <a:spcPts val="19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CREATE OR REPLACE PROCEDURE update_inventory() RETURNS STRING LANGUAGE SQL AS BEGIN UPDATE inventory i SET stock_level = i.stock_level -  (SELECT SUM(quantity)  FROM order_items oi JOIN orders o ON oi.order_id = o.id WHERE o.status = 'SHIPPED' AND o.processed = false AND oi.product_id = i.product_id);  UPDATE orders SET processed = true WHERE status = 'SHIPPED'  AND processed = false;  RETURN 'Inventory updated'; END;</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69419"/>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SQL Command Types</a:t>
            </a:r>
            <a:endParaRPr lang="en-US" sz="3900" dirty="0"/>
          </a:p>
        </p:txBody>
      </p:sp>
      <p:sp>
        <p:nvSpPr>
          <p:cNvPr id="3" name="Shape 1"/>
          <p:cNvSpPr/>
          <p:nvPr/>
        </p:nvSpPr>
        <p:spPr>
          <a:xfrm>
            <a:off x="793790" y="2086332"/>
            <a:ext cx="4215289" cy="4215527"/>
          </a:xfrm>
          <a:prstGeom prst="roundRect">
            <a:avLst>
              <a:gd name="adj" fmla="val 1978"/>
            </a:avLst>
          </a:prstGeom>
          <a:solidFill>
            <a:srgbClr val="FFFFFF"/>
          </a:solidFill>
          <a:ln w="22860">
            <a:solidFill>
              <a:srgbClr val="C5D2CF"/>
            </a:solidFill>
            <a:prstDash val="solid"/>
          </a:ln>
        </p:spPr>
        <p:txBody>
          <a:bodyPr/>
          <a:lstStyle/>
          <a:p>
            <a:endParaRPr lang="en-IN"/>
          </a:p>
        </p:txBody>
      </p:sp>
      <p:sp>
        <p:nvSpPr>
          <p:cNvPr id="4" name="Shape 2"/>
          <p:cNvSpPr/>
          <p:nvPr/>
        </p:nvSpPr>
        <p:spPr>
          <a:xfrm>
            <a:off x="816650" y="2109192"/>
            <a:ext cx="4169569" cy="595313"/>
          </a:xfrm>
          <a:prstGeom prst="roundRect">
            <a:avLst>
              <a:gd name="adj" fmla="val 9395"/>
            </a:avLst>
          </a:prstGeom>
          <a:solidFill>
            <a:srgbClr val="DFECE9"/>
          </a:solidFill>
          <a:ln/>
        </p:spPr>
        <p:txBody>
          <a:bodyPr/>
          <a:lstStyle/>
          <a:p>
            <a:endParaRPr lang="en-IN"/>
          </a:p>
        </p:txBody>
      </p:sp>
      <p:sp>
        <p:nvSpPr>
          <p:cNvPr id="5" name="Text 3"/>
          <p:cNvSpPr/>
          <p:nvPr/>
        </p:nvSpPr>
        <p:spPr>
          <a:xfrm>
            <a:off x="2752606" y="2216944"/>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2C3249"/>
                </a:solidFill>
                <a:latin typeface="Kanit Light" pitchFamily="34" charset="0"/>
                <a:ea typeface="Kanit Light" pitchFamily="34" charset="-122"/>
                <a:cs typeface="Kanit Light" pitchFamily="34" charset="-120"/>
              </a:rPr>
              <a:t>1</a:t>
            </a:r>
            <a:endParaRPr lang="en-US" sz="2300" dirty="0"/>
          </a:p>
        </p:txBody>
      </p:sp>
      <p:sp>
        <p:nvSpPr>
          <p:cNvPr id="6" name="Text 4"/>
          <p:cNvSpPr/>
          <p:nvPr/>
        </p:nvSpPr>
        <p:spPr>
          <a:xfrm>
            <a:off x="1015008" y="2902863"/>
            <a:ext cx="343221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DDL (Data Definition Language)</a:t>
            </a:r>
            <a:endParaRPr lang="en-US" sz="1950" dirty="0"/>
          </a:p>
        </p:txBody>
      </p:sp>
      <p:sp>
        <p:nvSpPr>
          <p:cNvPr id="7" name="Text 5"/>
          <p:cNvSpPr/>
          <p:nvPr/>
        </p:nvSpPr>
        <p:spPr>
          <a:xfrm>
            <a:off x="1015008" y="3332083"/>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CREATE, ALTER, DROP, TRUNCATE, RENAME</a:t>
            </a:r>
            <a:endParaRPr lang="en-US" sz="1550" dirty="0"/>
          </a:p>
        </p:txBody>
      </p:sp>
      <p:sp>
        <p:nvSpPr>
          <p:cNvPr id="8" name="Text 6"/>
          <p:cNvSpPr/>
          <p:nvPr/>
        </p:nvSpPr>
        <p:spPr>
          <a:xfrm>
            <a:off x="1015008" y="4036576"/>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Define and modify database structures</a:t>
            </a:r>
            <a:endParaRPr lang="en-US" sz="1550" dirty="0"/>
          </a:p>
        </p:txBody>
      </p:sp>
      <p:sp>
        <p:nvSpPr>
          <p:cNvPr id="9" name="Text 7"/>
          <p:cNvSpPr/>
          <p:nvPr/>
        </p:nvSpPr>
        <p:spPr>
          <a:xfrm>
            <a:off x="1015008" y="4741069"/>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CREATE or REPLACE to update object definitions</a:t>
            </a:r>
            <a:endParaRPr lang="en-US" sz="1550" dirty="0"/>
          </a:p>
        </p:txBody>
      </p:sp>
      <p:sp>
        <p:nvSpPr>
          <p:cNvPr id="10" name="Text 8"/>
          <p:cNvSpPr/>
          <p:nvPr/>
        </p:nvSpPr>
        <p:spPr>
          <a:xfrm>
            <a:off x="1015008" y="5445562"/>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UNDROP to recover accidentally dropped objects</a:t>
            </a:r>
            <a:endParaRPr lang="en-US" sz="1550" dirty="0"/>
          </a:p>
        </p:txBody>
      </p:sp>
      <p:sp>
        <p:nvSpPr>
          <p:cNvPr id="11" name="Shape 9"/>
          <p:cNvSpPr/>
          <p:nvPr/>
        </p:nvSpPr>
        <p:spPr>
          <a:xfrm>
            <a:off x="5207437" y="2086332"/>
            <a:ext cx="4215408" cy="4215527"/>
          </a:xfrm>
          <a:prstGeom prst="roundRect">
            <a:avLst>
              <a:gd name="adj" fmla="val 1977"/>
            </a:avLst>
          </a:prstGeom>
          <a:solidFill>
            <a:srgbClr val="FFFFFF"/>
          </a:solidFill>
          <a:ln w="22860">
            <a:solidFill>
              <a:srgbClr val="C5D2CF"/>
            </a:solidFill>
            <a:prstDash val="solid"/>
          </a:ln>
        </p:spPr>
        <p:txBody>
          <a:bodyPr/>
          <a:lstStyle/>
          <a:p>
            <a:endParaRPr lang="en-IN"/>
          </a:p>
        </p:txBody>
      </p:sp>
      <p:sp>
        <p:nvSpPr>
          <p:cNvPr id="12" name="Shape 10"/>
          <p:cNvSpPr/>
          <p:nvPr/>
        </p:nvSpPr>
        <p:spPr>
          <a:xfrm>
            <a:off x="5230297" y="2109192"/>
            <a:ext cx="4169688" cy="595313"/>
          </a:xfrm>
          <a:prstGeom prst="roundRect">
            <a:avLst>
              <a:gd name="adj" fmla="val 9395"/>
            </a:avLst>
          </a:prstGeom>
          <a:solidFill>
            <a:srgbClr val="DFECE9"/>
          </a:solidFill>
          <a:ln/>
        </p:spPr>
        <p:txBody>
          <a:bodyPr/>
          <a:lstStyle/>
          <a:p>
            <a:endParaRPr lang="en-IN"/>
          </a:p>
        </p:txBody>
      </p:sp>
      <p:sp>
        <p:nvSpPr>
          <p:cNvPr id="13" name="Text 11"/>
          <p:cNvSpPr/>
          <p:nvPr/>
        </p:nvSpPr>
        <p:spPr>
          <a:xfrm>
            <a:off x="7166253" y="2216944"/>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2C3249"/>
                </a:solidFill>
                <a:latin typeface="Kanit Light" pitchFamily="34" charset="0"/>
                <a:ea typeface="Kanit Light" pitchFamily="34" charset="-122"/>
                <a:cs typeface="Kanit Light" pitchFamily="34" charset="-120"/>
              </a:rPr>
              <a:t>2</a:t>
            </a:r>
            <a:endParaRPr lang="en-US" sz="2300" dirty="0"/>
          </a:p>
        </p:txBody>
      </p:sp>
      <p:sp>
        <p:nvSpPr>
          <p:cNvPr id="14" name="Text 12"/>
          <p:cNvSpPr/>
          <p:nvPr/>
        </p:nvSpPr>
        <p:spPr>
          <a:xfrm>
            <a:off x="5428655" y="2902863"/>
            <a:ext cx="3772972" cy="620316"/>
          </a:xfrm>
          <a:prstGeom prst="rect">
            <a:avLst/>
          </a:prstGeom>
          <a:noFill/>
          <a:ln/>
        </p:spPr>
        <p:txBody>
          <a:bodyPr wrap="squar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DML (Data Manipulation Language)</a:t>
            </a:r>
            <a:endParaRPr lang="en-US" sz="1950" dirty="0"/>
          </a:p>
        </p:txBody>
      </p:sp>
      <p:sp>
        <p:nvSpPr>
          <p:cNvPr id="15" name="Text 13"/>
          <p:cNvSpPr/>
          <p:nvPr/>
        </p:nvSpPr>
        <p:spPr>
          <a:xfrm>
            <a:off x="5428655" y="3642241"/>
            <a:ext cx="3772972"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INSERT, UPDATE, DELETE, MERGE</a:t>
            </a:r>
            <a:endParaRPr lang="en-US" sz="1550" dirty="0"/>
          </a:p>
        </p:txBody>
      </p:sp>
      <p:sp>
        <p:nvSpPr>
          <p:cNvPr id="16" name="Text 14"/>
          <p:cNvSpPr/>
          <p:nvPr/>
        </p:nvSpPr>
        <p:spPr>
          <a:xfrm>
            <a:off x="5428655" y="4029194"/>
            <a:ext cx="3772972"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Modify data stored in tables</a:t>
            </a:r>
            <a:endParaRPr lang="en-US" sz="1550" dirty="0"/>
          </a:p>
        </p:txBody>
      </p:sp>
      <p:sp>
        <p:nvSpPr>
          <p:cNvPr id="17" name="Text 15"/>
          <p:cNvSpPr/>
          <p:nvPr/>
        </p:nvSpPr>
        <p:spPr>
          <a:xfrm>
            <a:off x="5428655" y="4416147"/>
            <a:ext cx="3772972"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MERGE for upsert operations</a:t>
            </a:r>
            <a:endParaRPr lang="en-US" sz="1550" dirty="0"/>
          </a:p>
        </p:txBody>
      </p:sp>
      <p:sp>
        <p:nvSpPr>
          <p:cNvPr id="18" name="Text 16"/>
          <p:cNvSpPr/>
          <p:nvPr/>
        </p:nvSpPr>
        <p:spPr>
          <a:xfrm>
            <a:off x="5428655" y="4803100"/>
            <a:ext cx="3772972"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Multi-table INSERT with subqueries</a:t>
            </a:r>
            <a:endParaRPr lang="en-US" sz="1550" dirty="0"/>
          </a:p>
        </p:txBody>
      </p:sp>
      <p:sp>
        <p:nvSpPr>
          <p:cNvPr id="19" name="Shape 17"/>
          <p:cNvSpPr/>
          <p:nvPr/>
        </p:nvSpPr>
        <p:spPr>
          <a:xfrm>
            <a:off x="9621203" y="2086332"/>
            <a:ext cx="4215289" cy="4215527"/>
          </a:xfrm>
          <a:prstGeom prst="roundRect">
            <a:avLst>
              <a:gd name="adj" fmla="val 1978"/>
            </a:avLst>
          </a:prstGeom>
          <a:solidFill>
            <a:srgbClr val="FFFFFF"/>
          </a:solidFill>
          <a:ln w="22860">
            <a:solidFill>
              <a:srgbClr val="C5D2CF"/>
            </a:solidFill>
            <a:prstDash val="solid"/>
          </a:ln>
        </p:spPr>
        <p:txBody>
          <a:bodyPr/>
          <a:lstStyle/>
          <a:p>
            <a:endParaRPr lang="en-IN"/>
          </a:p>
        </p:txBody>
      </p:sp>
      <p:sp>
        <p:nvSpPr>
          <p:cNvPr id="20" name="Shape 18"/>
          <p:cNvSpPr/>
          <p:nvPr/>
        </p:nvSpPr>
        <p:spPr>
          <a:xfrm>
            <a:off x="9644063" y="2109192"/>
            <a:ext cx="4169569" cy="595313"/>
          </a:xfrm>
          <a:prstGeom prst="roundRect">
            <a:avLst>
              <a:gd name="adj" fmla="val 9395"/>
            </a:avLst>
          </a:prstGeom>
          <a:solidFill>
            <a:srgbClr val="DFECE9"/>
          </a:solidFill>
          <a:ln/>
        </p:spPr>
        <p:txBody>
          <a:bodyPr/>
          <a:lstStyle/>
          <a:p>
            <a:endParaRPr lang="en-IN"/>
          </a:p>
        </p:txBody>
      </p:sp>
      <p:sp>
        <p:nvSpPr>
          <p:cNvPr id="21" name="Text 19"/>
          <p:cNvSpPr/>
          <p:nvPr/>
        </p:nvSpPr>
        <p:spPr>
          <a:xfrm>
            <a:off x="11580019" y="2216944"/>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2C3249"/>
                </a:solidFill>
                <a:latin typeface="Kanit Light" pitchFamily="34" charset="0"/>
                <a:ea typeface="Kanit Light" pitchFamily="34" charset="-122"/>
                <a:cs typeface="Kanit Light" pitchFamily="34" charset="-120"/>
              </a:rPr>
              <a:t>3</a:t>
            </a:r>
            <a:endParaRPr lang="en-US" sz="2300" dirty="0"/>
          </a:p>
        </p:txBody>
      </p:sp>
      <p:sp>
        <p:nvSpPr>
          <p:cNvPr id="22" name="Text 20"/>
          <p:cNvSpPr/>
          <p:nvPr/>
        </p:nvSpPr>
        <p:spPr>
          <a:xfrm>
            <a:off x="9842421" y="2902863"/>
            <a:ext cx="3041571"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DQL (Data Query Language)</a:t>
            </a:r>
            <a:endParaRPr lang="en-US" sz="1950" dirty="0"/>
          </a:p>
        </p:txBody>
      </p:sp>
      <p:sp>
        <p:nvSpPr>
          <p:cNvPr id="23" name="Text 21"/>
          <p:cNvSpPr/>
          <p:nvPr/>
        </p:nvSpPr>
        <p:spPr>
          <a:xfrm>
            <a:off x="9842421" y="3332083"/>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SELECT statements for data retrieval</a:t>
            </a:r>
            <a:endParaRPr lang="en-US" sz="1550" dirty="0"/>
          </a:p>
        </p:txBody>
      </p:sp>
      <p:sp>
        <p:nvSpPr>
          <p:cNvPr id="24" name="Text 22"/>
          <p:cNvSpPr/>
          <p:nvPr/>
        </p:nvSpPr>
        <p:spPr>
          <a:xfrm>
            <a:off x="9842421" y="4036576"/>
            <a:ext cx="377285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Complex joins, window functions</a:t>
            </a:r>
            <a:endParaRPr lang="en-US" sz="1550" dirty="0"/>
          </a:p>
        </p:txBody>
      </p:sp>
      <p:sp>
        <p:nvSpPr>
          <p:cNvPr id="25" name="Text 23"/>
          <p:cNvSpPr/>
          <p:nvPr/>
        </p:nvSpPr>
        <p:spPr>
          <a:xfrm>
            <a:off x="9842421" y="4423529"/>
            <a:ext cx="377285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Snowflake-specific functions</a:t>
            </a:r>
            <a:endParaRPr lang="en-US" sz="1550" dirty="0"/>
          </a:p>
        </p:txBody>
      </p:sp>
      <p:sp>
        <p:nvSpPr>
          <p:cNvPr id="26" name="Text 24"/>
          <p:cNvSpPr/>
          <p:nvPr/>
        </p:nvSpPr>
        <p:spPr>
          <a:xfrm>
            <a:off x="9842421" y="4810482"/>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Semi-structured data queries (FLATTEN, PARSE_JSON)</a:t>
            </a:r>
            <a:endParaRPr lang="en-US" sz="1550" dirty="0"/>
          </a:p>
        </p:txBody>
      </p:sp>
      <p:sp>
        <p:nvSpPr>
          <p:cNvPr id="27" name="Text 25"/>
          <p:cNvSpPr/>
          <p:nvPr/>
        </p:nvSpPr>
        <p:spPr>
          <a:xfrm>
            <a:off x="793790" y="652510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 extends standard SQL with specialized functions for working with semi-structured data, geospatial data, and time series analysis. These extensions make complex data processing significantly easier compared to traditional databases.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2449" y="374213"/>
            <a:ext cx="4892040" cy="423863"/>
          </a:xfrm>
          <a:prstGeom prst="rect">
            <a:avLst/>
          </a:prstGeom>
          <a:noFill/>
          <a:ln/>
        </p:spPr>
        <p:txBody>
          <a:bodyPr wrap="none" lIns="0" tIns="0" rIns="0" bIns="0" rtlCol="0" anchor="t"/>
          <a:lstStyle/>
          <a:p>
            <a:pPr marL="0" indent="0" algn="l">
              <a:lnSpc>
                <a:spcPts val="3300"/>
              </a:lnSpc>
              <a:buNone/>
            </a:pPr>
            <a:r>
              <a:rPr lang="en-US" sz="2650" dirty="0">
                <a:solidFill>
                  <a:srgbClr val="272D45"/>
                </a:solidFill>
                <a:latin typeface="Kanit Light" pitchFamily="34" charset="0"/>
                <a:ea typeface="Kanit Light" pitchFamily="34" charset="-122"/>
                <a:cs typeface="Kanit Light" pitchFamily="34" charset="-120"/>
              </a:rPr>
              <a:t>Snowflake-Specific SQL Features</a:t>
            </a:r>
            <a:endParaRPr lang="en-US" sz="2650" dirty="0"/>
          </a:p>
        </p:txBody>
      </p:sp>
      <p:sp>
        <p:nvSpPr>
          <p:cNvPr id="3" name="Text 1"/>
          <p:cNvSpPr/>
          <p:nvPr/>
        </p:nvSpPr>
        <p:spPr>
          <a:xfrm>
            <a:off x="542449" y="1137047"/>
            <a:ext cx="1695331" cy="211931"/>
          </a:xfrm>
          <a:prstGeom prst="rect">
            <a:avLst/>
          </a:prstGeom>
          <a:noFill/>
          <a:ln/>
        </p:spPr>
        <p:txBody>
          <a:bodyPr wrap="none" lIns="0" tIns="0" rIns="0" bIns="0" rtlCol="0" anchor="t"/>
          <a:lstStyle/>
          <a:p>
            <a:pPr marL="0" indent="0" algn="l">
              <a:lnSpc>
                <a:spcPts val="1650"/>
              </a:lnSpc>
              <a:buNone/>
            </a:pPr>
            <a:r>
              <a:rPr lang="en-US" sz="1300" dirty="0">
                <a:solidFill>
                  <a:srgbClr val="272D45"/>
                </a:solidFill>
                <a:latin typeface="Kanit Light" pitchFamily="34" charset="0"/>
                <a:ea typeface="Kanit Light" pitchFamily="34" charset="-122"/>
                <a:cs typeface="Kanit Light" pitchFamily="34" charset="-120"/>
              </a:rPr>
              <a:t>Semi-structured Data</a:t>
            </a:r>
            <a:endParaRPr lang="en-US" sz="1300" dirty="0"/>
          </a:p>
        </p:txBody>
      </p:sp>
      <p:sp>
        <p:nvSpPr>
          <p:cNvPr id="4" name="Shape 2"/>
          <p:cNvSpPr/>
          <p:nvPr/>
        </p:nvSpPr>
        <p:spPr>
          <a:xfrm>
            <a:off x="542449" y="1501497"/>
            <a:ext cx="6607373" cy="2806541"/>
          </a:xfrm>
          <a:prstGeom prst="roundRect">
            <a:avLst>
              <a:gd name="adj" fmla="val 2030"/>
            </a:avLst>
          </a:prstGeom>
          <a:solidFill>
            <a:srgbClr val="F2F2F2"/>
          </a:solidFill>
          <a:ln/>
        </p:spPr>
        <p:txBody>
          <a:bodyPr/>
          <a:lstStyle/>
          <a:p>
            <a:endParaRPr lang="en-IN"/>
          </a:p>
        </p:txBody>
      </p:sp>
      <p:sp>
        <p:nvSpPr>
          <p:cNvPr id="5" name="Shape 3"/>
          <p:cNvSpPr/>
          <p:nvPr/>
        </p:nvSpPr>
        <p:spPr>
          <a:xfrm>
            <a:off x="535781" y="1501497"/>
            <a:ext cx="6620708" cy="2806541"/>
          </a:xfrm>
          <a:prstGeom prst="roundRect">
            <a:avLst>
              <a:gd name="adj" fmla="val 725"/>
            </a:avLst>
          </a:prstGeom>
          <a:solidFill>
            <a:srgbClr val="F2F2F2"/>
          </a:solidFill>
          <a:ln/>
        </p:spPr>
        <p:txBody>
          <a:bodyPr/>
          <a:lstStyle/>
          <a:p>
            <a:endParaRPr lang="en-IN"/>
          </a:p>
        </p:txBody>
      </p:sp>
      <p:sp>
        <p:nvSpPr>
          <p:cNvPr id="6" name="Text 4"/>
          <p:cNvSpPr/>
          <p:nvPr/>
        </p:nvSpPr>
        <p:spPr>
          <a:xfrm>
            <a:off x="671393" y="1603177"/>
            <a:ext cx="6349484" cy="2603183"/>
          </a:xfrm>
          <a:prstGeom prst="rect">
            <a:avLst/>
          </a:prstGeom>
          <a:noFill/>
          <a:ln/>
        </p:spPr>
        <p:txBody>
          <a:bodyPr wrap="square" lIns="0" tIns="0" rIns="0" bIns="0" rtlCol="0" anchor="t"/>
          <a:lstStyle/>
          <a:p>
            <a:pPr marL="0" indent="0" algn="l">
              <a:lnSpc>
                <a:spcPts val="1700"/>
              </a:lnSpc>
              <a:buNone/>
            </a:pPr>
            <a:r>
              <a:rPr lang="en-US" sz="1050" dirty="0">
                <a:solidFill>
                  <a:srgbClr val="2C3249"/>
                </a:solidFill>
                <a:highlight>
                  <a:srgbClr val="F2F2F2"/>
                </a:highlight>
                <a:latin typeface="Consolas" pitchFamily="34" charset="0"/>
                <a:ea typeface="Consolas" pitchFamily="34" charset="-122"/>
                <a:cs typeface="Consolas" pitchFamily="34" charset="-120"/>
              </a:rPr>
              <a:t>-- Query JSON dataSELECT   raw_data:customer.name::STRING,  raw_data:customer.email::STRING,  raw_data:items[0].product_id::NUMBERFROM json_orders;-- Flatten arraysSELECT value:idFROM json_orders,LATERAL FLATTEN(input =&gt; raw_data:items);</a:t>
            </a:r>
            <a:endParaRPr lang="en-US" sz="1050" dirty="0"/>
          </a:p>
        </p:txBody>
      </p:sp>
      <p:sp>
        <p:nvSpPr>
          <p:cNvPr id="7" name="Text 5"/>
          <p:cNvSpPr/>
          <p:nvPr/>
        </p:nvSpPr>
        <p:spPr>
          <a:xfrm>
            <a:off x="7488198" y="1137047"/>
            <a:ext cx="1695331" cy="211931"/>
          </a:xfrm>
          <a:prstGeom prst="rect">
            <a:avLst/>
          </a:prstGeom>
          <a:noFill/>
          <a:ln/>
        </p:spPr>
        <p:txBody>
          <a:bodyPr wrap="none" lIns="0" tIns="0" rIns="0" bIns="0" rtlCol="0" anchor="t"/>
          <a:lstStyle/>
          <a:p>
            <a:pPr marL="0" indent="0" algn="l">
              <a:lnSpc>
                <a:spcPts val="1650"/>
              </a:lnSpc>
              <a:buNone/>
            </a:pPr>
            <a:r>
              <a:rPr lang="en-US" sz="1300" dirty="0">
                <a:solidFill>
                  <a:srgbClr val="272D45"/>
                </a:solidFill>
                <a:latin typeface="Kanit Light" pitchFamily="34" charset="0"/>
                <a:ea typeface="Kanit Light" pitchFamily="34" charset="-122"/>
                <a:cs typeface="Kanit Light" pitchFamily="34" charset="-120"/>
              </a:rPr>
              <a:t>Zero-Copy Cloning</a:t>
            </a:r>
            <a:endParaRPr lang="en-US" sz="1300" dirty="0"/>
          </a:p>
        </p:txBody>
      </p:sp>
      <p:sp>
        <p:nvSpPr>
          <p:cNvPr id="8" name="Shape 6"/>
          <p:cNvSpPr/>
          <p:nvPr/>
        </p:nvSpPr>
        <p:spPr>
          <a:xfrm>
            <a:off x="7488198" y="1501497"/>
            <a:ext cx="6607373" cy="2155746"/>
          </a:xfrm>
          <a:prstGeom prst="roundRect">
            <a:avLst>
              <a:gd name="adj" fmla="val 2642"/>
            </a:avLst>
          </a:prstGeom>
          <a:solidFill>
            <a:srgbClr val="F2F2F2"/>
          </a:solidFill>
          <a:ln/>
        </p:spPr>
        <p:txBody>
          <a:bodyPr/>
          <a:lstStyle/>
          <a:p>
            <a:endParaRPr lang="en-IN"/>
          </a:p>
        </p:txBody>
      </p:sp>
      <p:sp>
        <p:nvSpPr>
          <p:cNvPr id="9" name="Shape 7"/>
          <p:cNvSpPr/>
          <p:nvPr/>
        </p:nvSpPr>
        <p:spPr>
          <a:xfrm>
            <a:off x="7481530" y="1501497"/>
            <a:ext cx="6620708" cy="2155746"/>
          </a:xfrm>
          <a:prstGeom prst="roundRect">
            <a:avLst>
              <a:gd name="adj" fmla="val 944"/>
            </a:avLst>
          </a:prstGeom>
          <a:solidFill>
            <a:srgbClr val="F2F2F2"/>
          </a:solidFill>
          <a:ln/>
        </p:spPr>
        <p:txBody>
          <a:bodyPr/>
          <a:lstStyle/>
          <a:p>
            <a:endParaRPr lang="en-IN"/>
          </a:p>
        </p:txBody>
      </p:sp>
      <p:sp>
        <p:nvSpPr>
          <p:cNvPr id="10" name="Text 8"/>
          <p:cNvSpPr/>
          <p:nvPr/>
        </p:nvSpPr>
        <p:spPr>
          <a:xfrm>
            <a:off x="7617143" y="1603177"/>
            <a:ext cx="6349484" cy="1952387"/>
          </a:xfrm>
          <a:prstGeom prst="rect">
            <a:avLst/>
          </a:prstGeom>
          <a:noFill/>
          <a:ln/>
        </p:spPr>
        <p:txBody>
          <a:bodyPr wrap="square" lIns="0" tIns="0" rIns="0" bIns="0" rtlCol="0" anchor="t"/>
          <a:lstStyle/>
          <a:p>
            <a:pPr marL="0" indent="0" algn="l">
              <a:lnSpc>
                <a:spcPts val="1700"/>
              </a:lnSpc>
              <a:buNone/>
            </a:pPr>
            <a:r>
              <a:rPr lang="en-US" sz="1050" dirty="0">
                <a:solidFill>
                  <a:srgbClr val="2C3249"/>
                </a:solidFill>
                <a:highlight>
                  <a:srgbClr val="F2F2F2"/>
                </a:highlight>
                <a:latin typeface="Consolas" pitchFamily="34" charset="0"/>
                <a:ea typeface="Consolas" pitchFamily="34" charset="-122"/>
                <a:cs typeface="Consolas" pitchFamily="34" charset="-120"/>
              </a:rPr>
              <a:t>-- Clone a table (no physical copy)CREATE TABLE orders_backupCLONE orders;-- Clone a database at a point in timeCREATE DATABASE sales_backupCLONE sales AT(TIMESTAMP =&gt;      '2023-06-15 13:00:00'::TIMESTAMP);</a:t>
            </a:r>
            <a:endParaRPr lang="en-US" sz="1050" dirty="0"/>
          </a:p>
        </p:txBody>
      </p:sp>
      <p:sp>
        <p:nvSpPr>
          <p:cNvPr id="11" name="Text 9"/>
          <p:cNvSpPr/>
          <p:nvPr/>
        </p:nvSpPr>
        <p:spPr>
          <a:xfrm>
            <a:off x="542449" y="4748689"/>
            <a:ext cx="1695331" cy="211931"/>
          </a:xfrm>
          <a:prstGeom prst="rect">
            <a:avLst/>
          </a:prstGeom>
          <a:noFill/>
          <a:ln/>
        </p:spPr>
        <p:txBody>
          <a:bodyPr wrap="none" lIns="0" tIns="0" rIns="0" bIns="0" rtlCol="0" anchor="t"/>
          <a:lstStyle/>
          <a:p>
            <a:pPr marL="0" indent="0" algn="l">
              <a:lnSpc>
                <a:spcPts val="1650"/>
              </a:lnSpc>
              <a:buNone/>
            </a:pPr>
            <a:r>
              <a:rPr lang="en-US" sz="1300" dirty="0">
                <a:solidFill>
                  <a:srgbClr val="272D45"/>
                </a:solidFill>
                <a:latin typeface="Kanit Light" pitchFamily="34" charset="0"/>
                <a:ea typeface="Kanit Light" pitchFamily="34" charset="-122"/>
                <a:cs typeface="Kanit Light" pitchFamily="34" charset="-120"/>
              </a:rPr>
              <a:t>Data Sharing</a:t>
            </a:r>
            <a:endParaRPr lang="en-US" sz="1300" dirty="0"/>
          </a:p>
        </p:txBody>
      </p:sp>
      <p:sp>
        <p:nvSpPr>
          <p:cNvPr id="12" name="Shape 10"/>
          <p:cNvSpPr/>
          <p:nvPr/>
        </p:nvSpPr>
        <p:spPr>
          <a:xfrm>
            <a:off x="542449" y="5113139"/>
            <a:ext cx="6607373" cy="2589609"/>
          </a:xfrm>
          <a:prstGeom prst="roundRect">
            <a:avLst>
              <a:gd name="adj" fmla="val 2200"/>
            </a:avLst>
          </a:prstGeom>
          <a:solidFill>
            <a:srgbClr val="F2F2F2"/>
          </a:solidFill>
          <a:ln/>
        </p:spPr>
        <p:txBody>
          <a:bodyPr/>
          <a:lstStyle/>
          <a:p>
            <a:endParaRPr lang="en-IN"/>
          </a:p>
        </p:txBody>
      </p:sp>
      <p:sp>
        <p:nvSpPr>
          <p:cNvPr id="13" name="Shape 11"/>
          <p:cNvSpPr/>
          <p:nvPr/>
        </p:nvSpPr>
        <p:spPr>
          <a:xfrm>
            <a:off x="535781" y="5113139"/>
            <a:ext cx="6620708" cy="2589609"/>
          </a:xfrm>
          <a:prstGeom prst="roundRect">
            <a:avLst>
              <a:gd name="adj" fmla="val 786"/>
            </a:avLst>
          </a:prstGeom>
          <a:solidFill>
            <a:srgbClr val="F2F2F2"/>
          </a:solidFill>
          <a:ln/>
        </p:spPr>
        <p:txBody>
          <a:bodyPr/>
          <a:lstStyle/>
          <a:p>
            <a:endParaRPr lang="en-IN"/>
          </a:p>
        </p:txBody>
      </p:sp>
      <p:sp>
        <p:nvSpPr>
          <p:cNvPr id="14" name="Text 12"/>
          <p:cNvSpPr/>
          <p:nvPr/>
        </p:nvSpPr>
        <p:spPr>
          <a:xfrm>
            <a:off x="671393" y="5214818"/>
            <a:ext cx="6349484" cy="2386251"/>
          </a:xfrm>
          <a:prstGeom prst="rect">
            <a:avLst/>
          </a:prstGeom>
          <a:noFill/>
          <a:ln/>
        </p:spPr>
        <p:txBody>
          <a:bodyPr wrap="square" lIns="0" tIns="0" rIns="0" bIns="0" rtlCol="0" anchor="t"/>
          <a:lstStyle/>
          <a:p>
            <a:pPr marL="0" indent="0" algn="l">
              <a:lnSpc>
                <a:spcPts val="1700"/>
              </a:lnSpc>
              <a:buNone/>
            </a:pPr>
            <a:r>
              <a:rPr lang="en-US" sz="1050" dirty="0">
                <a:solidFill>
                  <a:srgbClr val="2C3249"/>
                </a:solidFill>
                <a:highlight>
                  <a:srgbClr val="F2F2F2"/>
                </a:highlight>
                <a:latin typeface="Consolas" pitchFamily="34" charset="0"/>
                <a:ea typeface="Consolas" pitchFamily="34" charset="-122"/>
                <a:cs typeface="Consolas" pitchFamily="34" charset="-120"/>
              </a:rPr>
              <a:t>-- Create a shareCREATE SHARE marketing_share;-- Grant usage on databaseGRANT USAGE ON DATABASE analytics TO SHARE marketing_share;-- Add consumer accountALTER SHARE marketing_share ADD ACCOUNTS = abc123.us-east-1;</a:t>
            </a:r>
            <a:endParaRPr lang="en-US" sz="1050" dirty="0"/>
          </a:p>
        </p:txBody>
      </p:sp>
      <p:sp>
        <p:nvSpPr>
          <p:cNvPr id="15" name="Text 13"/>
          <p:cNvSpPr/>
          <p:nvPr/>
        </p:nvSpPr>
        <p:spPr>
          <a:xfrm>
            <a:off x="7488198" y="4748689"/>
            <a:ext cx="1695331" cy="211931"/>
          </a:xfrm>
          <a:prstGeom prst="rect">
            <a:avLst/>
          </a:prstGeom>
          <a:noFill/>
          <a:ln/>
        </p:spPr>
        <p:txBody>
          <a:bodyPr wrap="none" lIns="0" tIns="0" rIns="0" bIns="0" rtlCol="0" anchor="t"/>
          <a:lstStyle/>
          <a:p>
            <a:pPr marL="0" indent="0" algn="l">
              <a:lnSpc>
                <a:spcPts val="1650"/>
              </a:lnSpc>
              <a:buNone/>
            </a:pPr>
            <a:r>
              <a:rPr lang="en-US" sz="1300" dirty="0">
                <a:solidFill>
                  <a:srgbClr val="272D45"/>
                </a:solidFill>
                <a:latin typeface="Kanit Light" pitchFamily="34" charset="0"/>
                <a:ea typeface="Kanit Light" pitchFamily="34" charset="-122"/>
                <a:cs typeface="Kanit Light" pitchFamily="34" charset="-120"/>
              </a:rPr>
              <a:t>Time Travel</a:t>
            </a:r>
            <a:endParaRPr lang="en-US" sz="1300" dirty="0"/>
          </a:p>
        </p:txBody>
      </p:sp>
      <p:sp>
        <p:nvSpPr>
          <p:cNvPr id="16" name="Shape 14"/>
          <p:cNvSpPr/>
          <p:nvPr/>
        </p:nvSpPr>
        <p:spPr>
          <a:xfrm>
            <a:off x="7488198" y="5113139"/>
            <a:ext cx="6607373" cy="2589609"/>
          </a:xfrm>
          <a:prstGeom prst="roundRect">
            <a:avLst>
              <a:gd name="adj" fmla="val 2200"/>
            </a:avLst>
          </a:prstGeom>
          <a:solidFill>
            <a:srgbClr val="F2F2F2"/>
          </a:solidFill>
          <a:ln/>
        </p:spPr>
        <p:txBody>
          <a:bodyPr/>
          <a:lstStyle/>
          <a:p>
            <a:endParaRPr lang="en-IN"/>
          </a:p>
        </p:txBody>
      </p:sp>
      <p:sp>
        <p:nvSpPr>
          <p:cNvPr id="17" name="Shape 15"/>
          <p:cNvSpPr/>
          <p:nvPr/>
        </p:nvSpPr>
        <p:spPr>
          <a:xfrm>
            <a:off x="7481530" y="5113139"/>
            <a:ext cx="6620708" cy="2589609"/>
          </a:xfrm>
          <a:prstGeom prst="roundRect">
            <a:avLst>
              <a:gd name="adj" fmla="val 786"/>
            </a:avLst>
          </a:prstGeom>
          <a:solidFill>
            <a:srgbClr val="F2F2F2"/>
          </a:solidFill>
          <a:ln/>
        </p:spPr>
        <p:txBody>
          <a:bodyPr/>
          <a:lstStyle/>
          <a:p>
            <a:endParaRPr lang="en-IN"/>
          </a:p>
        </p:txBody>
      </p:sp>
      <p:sp>
        <p:nvSpPr>
          <p:cNvPr id="18" name="Text 16"/>
          <p:cNvSpPr/>
          <p:nvPr/>
        </p:nvSpPr>
        <p:spPr>
          <a:xfrm>
            <a:off x="7617143" y="5214818"/>
            <a:ext cx="6349484" cy="2386251"/>
          </a:xfrm>
          <a:prstGeom prst="rect">
            <a:avLst/>
          </a:prstGeom>
          <a:noFill/>
          <a:ln/>
        </p:spPr>
        <p:txBody>
          <a:bodyPr wrap="square" lIns="0" tIns="0" rIns="0" bIns="0" rtlCol="0" anchor="t"/>
          <a:lstStyle/>
          <a:p>
            <a:pPr marL="0" indent="0" algn="l">
              <a:lnSpc>
                <a:spcPts val="1700"/>
              </a:lnSpc>
              <a:buNone/>
            </a:pPr>
            <a:r>
              <a:rPr lang="en-US" sz="1050" dirty="0">
                <a:solidFill>
                  <a:srgbClr val="2C3249"/>
                </a:solidFill>
                <a:highlight>
                  <a:srgbClr val="F2F2F2"/>
                </a:highlight>
                <a:latin typeface="Consolas" pitchFamily="34" charset="0"/>
                <a:ea typeface="Consolas" pitchFamily="34" charset="-122"/>
                <a:cs typeface="Consolas" pitchFamily="34" charset="-120"/>
              </a:rPr>
              <a:t>-- Query data as it was 2 hours agoSELECT * FROM orders AT(OFFSET =&gt; -60*60*2);-- Restore a dropped tableUNDROP TABLE accidentally_dropped;-- Restore a table to a specific timeCREATE TABLE orders_fixed CLONE ordersBEFORE (STATEMENT =&gt; '019abc58-0001-0001');</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0561" y="911423"/>
            <a:ext cx="5623203" cy="531733"/>
          </a:xfrm>
          <a:prstGeom prst="rect">
            <a:avLst/>
          </a:prstGeom>
          <a:noFill/>
          <a:ln/>
        </p:spPr>
        <p:txBody>
          <a:bodyPr wrap="none" lIns="0" tIns="0" rIns="0" bIns="0" rtlCol="0" anchor="t"/>
          <a:lstStyle/>
          <a:p>
            <a:pPr marL="0" indent="0" algn="l">
              <a:lnSpc>
                <a:spcPts val="4150"/>
              </a:lnSpc>
              <a:buNone/>
            </a:pPr>
            <a:r>
              <a:rPr lang="en-US" sz="3300" dirty="0">
                <a:solidFill>
                  <a:srgbClr val="272D45"/>
                </a:solidFill>
                <a:latin typeface="Kanit Light" pitchFamily="34" charset="0"/>
                <a:ea typeface="Kanit Light" pitchFamily="34" charset="-122"/>
                <a:cs typeface="Kanit Light" pitchFamily="34" charset="-120"/>
              </a:rPr>
              <a:t>User Roles and Access Control</a:t>
            </a:r>
            <a:endParaRPr lang="en-US" sz="3300" dirty="0"/>
          </a:p>
        </p:txBody>
      </p:sp>
      <p:pic>
        <p:nvPicPr>
          <p:cNvPr id="3" name="Image 0" descr="preencoded.png"/>
          <p:cNvPicPr>
            <a:picLocks noChangeAspect="1"/>
          </p:cNvPicPr>
          <p:nvPr/>
        </p:nvPicPr>
        <p:blipFill>
          <a:blip r:embed="rId3"/>
          <a:stretch>
            <a:fillRect/>
          </a:stretch>
        </p:blipFill>
        <p:spPr>
          <a:xfrm>
            <a:off x="3341013" y="1783437"/>
            <a:ext cx="1313617" cy="980242"/>
          </a:xfrm>
          <a:prstGeom prst="rect">
            <a:avLst/>
          </a:prstGeom>
        </p:spPr>
      </p:pic>
      <p:sp>
        <p:nvSpPr>
          <p:cNvPr id="4" name="Text 1"/>
          <p:cNvSpPr/>
          <p:nvPr/>
        </p:nvSpPr>
        <p:spPr>
          <a:xfrm>
            <a:off x="3878104" y="2245400"/>
            <a:ext cx="239197" cy="299085"/>
          </a:xfrm>
          <a:prstGeom prst="rect">
            <a:avLst/>
          </a:prstGeom>
          <a:noFill/>
          <a:ln/>
        </p:spPr>
        <p:txBody>
          <a:bodyPr wrap="none" lIns="0" tIns="0" rIns="0" bIns="0" rtlCol="0" anchor="t"/>
          <a:lstStyle/>
          <a:p>
            <a:pPr marL="0" indent="0" algn="ctr">
              <a:lnSpc>
                <a:spcPts val="3000"/>
              </a:lnSpc>
              <a:buNone/>
            </a:pPr>
            <a:r>
              <a:rPr lang="en-US" sz="1850" dirty="0">
                <a:solidFill>
                  <a:srgbClr val="2C3249"/>
                </a:solidFill>
                <a:latin typeface="Kanit Light" pitchFamily="34" charset="0"/>
                <a:ea typeface="Kanit Light" pitchFamily="34" charset="-122"/>
                <a:cs typeface="Kanit Light" pitchFamily="34" charset="-120"/>
              </a:rPr>
              <a:t>1</a:t>
            </a:r>
            <a:endParaRPr lang="en-US" sz="1850" dirty="0"/>
          </a:p>
        </p:txBody>
      </p:sp>
      <p:sp>
        <p:nvSpPr>
          <p:cNvPr id="5" name="Text 2"/>
          <p:cNvSpPr/>
          <p:nvPr/>
        </p:nvSpPr>
        <p:spPr>
          <a:xfrm>
            <a:off x="4824770" y="1953578"/>
            <a:ext cx="2126933" cy="265747"/>
          </a:xfrm>
          <a:prstGeom prst="rect">
            <a:avLst/>
          </a:prstGeom>
          <a:noFill/>
          <a:ln/>
        </p:spPr>
        <p:txBody>
          <a:bodyPr wrap="none" lIns="0" tIns="0" rIns="0" bIns="0" rtlCol="0" anchor="t"/>
          <a:lstStyle/>
          <a:p>
            <a:pPr marL="0" indent="0" algn="l">
              <a:lnSpc>
                <a:spcPts val="2050"/>
              </a:lnSpc>
              <a:buNone/>
            </a:pPr>
            <a:r>
              <a:rPr lang="en-US" sz="1650" dirty="0">
                <a:solidFill>
                  <a:srgbClr val="2C3249"/>
                </a:solidFill>
                <a:latin typeface="Kanit Light" pitchFamily="34" charset="0"/>
                <a:ea typeface="Kanit Light" pitchFamily="34" charset="-122"/>
                <a:cs typeface="Kanit Light" pitchFamily="34" charset="-120"/>
              </a:rPr>
              <a:t>ACCOUNTADMIN</a:t>
            </a:r>
            <a:endParaRPr lang="en-US" sz="1650" dirty="0"/>
          </a:p>
        </p:txBody>
      </p:sp>
      <p:sp>
        <p:nvSpPr>
          <p:cNvPr id="6" name="Text 3"/>
          <p:cNvSpPr/>
          <p:nvPr/>
        </p:nvSpPr>
        <p:spPr>
          <a:xfrm>
            <a:off x="4824770" y="2321362"/>
            <a:ext cx="3017877" cy="272177"/>
          </a:xfrm>
          <a:prstGeom prst="rect">
            <a:avLst/>
          </a:prstGeom>
          <a:noFill/>
          <a:ln/>
        </p:spPr>
        <p:txBody>
          <a:bodyPr wrap="none" lIns="0" tIns="0" rIns="0" bIns="0" rtlCol="0" anchor="t"/>
          <a:lstStyle/>
          <a:p>
            <a:pPr marL="0" indent="0" algn="l">
              <a:lnSpc>
                <a:spcPts val="2100"/>
              </a:lnSpc>
              <a:buNone/>
            </a:pPr>
            <a:r>
              <a:rPr lang="en-US" sz="1300" dirty="0">
                <a:solidFill>
                  <a:srgbClr val="2C3249"/>
                </a:solidFill>
                <a:latin typeface="Martel Sans" pitchFamily="34" charset="0"/>
                <a:ea typeface="Martel Sans" pitchFamily="34" charset="-122"/>
                <a:cs typeface="Martel Sans" pitchFamily="34" charset="-120"/>
              </a:rPr>
              <a:t>Highest privilege, controls all aspects</a:t>
            </a:r>
            <a:endParaRPr lang="en-US" sz="1300" dirty="0"/>
          </a:p>
        </p:txBody>
      </p:sp>
      <p:sp>
        <p:nvSpPr>
          <p:cNvPr id="7" name="Shape 4"/>
          <p:cNvSpPr/>
          <p:nvPr/>
        </p:nvSpPr>
        <p:spPr>
          <a:xfrm>
            <a:off x="4697135" y="2775347"/>
            <a:ext cx="9210199" cy="11430"/>
          </a:xfrm>
          <a:prstGeom prst="roundRect">
            <a:avLst>
              <a:gd name="adj" fmla="val 625268"/>
            </a:avLst>
          </a:prstGeom>
          <a:solidFill>
            <a:srgbClr val="C5D2CF"/>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2684145" y="2806184"/>
            <a:ext cx="2627233" cy="980242"/>
          </a:xfrm>
          <a:prstGeom prst="rect">
            <a:avLst/>
          </a:prstGeom>
        </p:spPr>
      </p:pic>
      <p:sp>
        <p:nvSpPr>
          <p:cNvPr id="9" name="Text 5"/>
          <p:cNvSpPr/>
          <p:nvPr/>
        </p:nvSpPr>
        <p:spPr>
          <a:xfrm>
            <a:off x="3878104" y="3146703"/>
            <a:ext cx="239197" cy="299085"/>
          </a:xfrm>
          <a:prstGeom prst="rect">
            <a:avLst/>
          </a:prstGeom>
          <a:noFill/>
          <a:ln/>
        </p:spPr>
        <p:txBody>
          <a:bodyPr wrap="none" lIns="0" tIns="0" rIns="0" bIns="0" rtlCol="0" anchor="t"/>
          <a:lstStyle/>
          <a:p>
            <a:pPr marL="0" indent="0" algn="ctr">
              <a:lnSpc>
                <a:spcPts val="3000"/>
              </a:lnSpc>
              <a:buNone/>
            </a:pPr>
            <a:r>
              <a:rPr lang="en-US" sz="1850" dirty="0">
                <a:solidFill>
                  <a:srgbClr val="2C3249"/>
                </a:solidFill>
                <a:latin typeface="Kanit Light" pitchFamily="34" charset="0"/>
                <a:ea typeface="Kanit Light" pitchFamily="34" charset="-122"/>
                <a:cs typeface="Kanit Light" pitchFamily="34" charset="-120"/>
              </a:rPr>
              <a:t>2</a:t>
            </a:r>
            <a:endParaRPr lang="en-US" sz="1850" dirty="0"/>
          </a:p>
        </p:txBody>
      </p:sp>
      <p:sp>
        <p:nvSpPr>
          <p:cNvPr id="10" name="Text 6"/>
          <p:cNvSpPr/>
          <p:nvPr/>
        </p:nvSpPr>
        <p:spPr>
          <a:xfrm>
            <a:off x="5481518" y="2976324"/>
            <a:ext cx="2733556" cy="265747"/>
          </a:xfrm>
          <a:prstGeom prst="rect">
            <a:avLst/>
          </a:prstGeom>
          <a:noFill/>
          <a:ln/>
        </p:spPr>
        <p:txBody>
          <a:bodyPr wrap="none" lIns="0" tIns="0" rIns="0" bIns="0" rtlCol="0" anchor="t"/>
          <a:lstStyle/>
          <a:p>
            <a:pPr marL="0" indent="0" algn="l">
              <a:lnSpc>
                <a:spcPts val="2050"/>
              </a:lnSpc>
              <a:buNone/>
            </a:pPr>
            <a:r>
              <a:rPr lang="en-US" sz="1650" dirty="0">
                <a:solidFill>
                  <a:srgbClr val="2C3249"/>
                </a:solidFill>
                <a:latin typeface="Kanit Light" pitchFamily="34" charset="0"/>
                <a:ea typeface="Kanit Light" pitchFamily="34" charset="-122"/>
                <a:cs typeface="Kanit Light" pitchFamily="34" charset="-120"/>
              </a:rPr>
              <a:t>SECURITYADMIN &amp; SYSADMIN</a:t>
            </a:r>
            <a:endParaRPr lang="en-US" sz="1650" dirty="0"/>
          </a:p>
        </p:txBody>
      </p:sp>
      <p:sp>
        <p:nvSpPr>
          <p:cNvPr id="11" name="Text 7"/>
          <p:cNvSpPr/>
          <p:nvPr/>
        </p:nvSpPr>
        <p:spPr>
          <a:xfrm>
            <a:off x="5481518" y="3344108"/>
            <a:ext cx="4304228" cy="272177"/>
          </a:xfrm>
          <a:prstGeom prst="rect">
            <a:avLst/>
          </a:prstGeom>
          <a:noFill/>
          <a:ln/>
        </p:spPr>
        <p:txBody>
          <a:bodyPr wrap="none" lIns="0" tIns="0" rIns="0" bIns="0" rtlCol="0" anchor="t"/>
          <a:lstStyle/>
          <a:p>
            <a:pPr marL="0" indent="0" algn="l">
              <a:lnSpc>
                <a:spcPts val="2100"/>
              </a:lnSpc>
              <a:buNone/>
            </a:pPr>
            <a:r>
              <a:rPr lang="en-US" sz="1300" dirty="0">
                <a:solidFill>
                  <a:srgbClr val="2C3249"/>
                </a:solidFill>
                <a:latin typeface="Martel Sans" pitchFamily="34" charset="0"/>
                <a:ea typeface="Martel Sans" pitchFamily="34" charset="-122"/>
                <a:cs typeface="Martel Sans" pitchFamily="34" charset="-120"/>
              </a:rPr>
              <a:t>User/role management &amp; system object management</a:t>
            </a:r>
            <a:endParaRPr lang="en-US" sz="1300" dirty="0"/>
          </a:p>
        </p:txBody>
      </p:sp>
      <p:sp>
        <p:nvSpPr>
          <p:cNvPr id="12" name="Shape 8"/>
          <p:cNvSpPr/>
          <p:nvPr/>
        </p:nvSpPr>
        <p:spPr>
          <a:xfrm>
            <a:off x="5353883" y="3798094"/>
            <a:ext cx="8553450" cy="11430"/>
          </a:xfrm>
          <a:prstGeom prst="roundRect">
            <a:avLst>
              <a:gd name="adj" fmla="val 625268"/>
            </a:avLst>
          </a:prstGeom>
          <a:solidFill>
            <a:srgbClr val="C5D2CF"/>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2027277" y="3828931"/>
            <a:ext cx="3940969" cy="980242"/>
          </a:xfrm>
          <a:prstGeom prst="rect">
            <a:avLst/>
          </a:prstGeom>
        </p:spPr>
      </p:pic>
      <p:sp>
        <p:nvSpPr>
          <p:cNvPr id="14" name="Text 9"/>
          <p:cNvSpPr/>
          <p:nvPr/>
        </p:nvSpPr>
        <p:spPr>
          <a:xfrm>
            <a:off x="3878104" y="4169450"/>
            <a:ext cx="239197" cy="299085"/>
          </a:xfrm>
          <a:prstGeom prst="rect">
            <a:avLst/>
          </a:prstGeom>
          <a:noFill/>
          <a:ln/>
        </p:spPr>
        <p:txBody>
          <a:bodyPr wrap="none" lIns="0" tIns="0" rIns="0" bIns="0" rtlCol="0" anchor="t"/>
          <a:lstStyle/>
          <a:p>
            <a:pPr marL="0" indent="0" algn="ctr">
              <a:lnSpc>
                <a:spcPts val="3000"/>
              </a:lnSpc>
              <a:buNone/>
            </a:pPr>
            <a:r>
              <a:rPr lang="en-US" sz="1850" dirty="0">
                <a:solidFill>
                  <a:srgbClr val="2C3249"/>
                </a:solidFill>
                <a:latin typeface="Kanit Light" pitchFamily="34" charset="0"/>
                <a:ea typeface="Kanit Light" pitchFamily="34" charset="-122"/>
                <a:cs typeface="Kanit Light" pitchFamily="34" charset="-120"/>
              </a:rPr>
              <a:t>3</a:t>
            </a:r>
            <a:endParaRPr lang="en-US" sz="1850" dirty="0"/>
          </a:p>
        </p:txBody>
      </p:sp>
      <p:sp>
        <p:nvSpPr>
          <p:cNvPr id="15" name="Text 10"/>
          <p:cNvSpPr/>
          <p:nvPr/>
        </p:nvSpPr>
        <p:spPr>
          <a:xfrm>
            <a:off x="6138386" y="3999071"/>
            <a:ext cx="2126933" cy="265747"/>
          </a:xfrm>
          <a:prstGeom prst="rect">
            <a:avLst/>
          </a:prstGeom>
          <a:noFill/>
          <a:ln/>
        </p:spPr>
        <p:txBody>
          <a:bodyPr wrap="none" lIns="0" tIns="0" rIns="0" bIns="0" rtlCol="0" anchor="t"/>
          <a:lstStyle/>
          <a:p>
            <a:pPr marL="0" indent="0" algn="l">
              <a:lnSpc>
                <a:spcPts val="2050"/>
              </a:lnSpc>
              <a:buNone/>
            </a:pPr>
            <a:r>
              <a:rPr lang="en-US" sz="1650" dirty="0">
                <a:solidFill>
                  <a:srgbClr val="2C3249"/>
                </a:solidFill>
                <a:latin typeface="Kanit Light" pitchFamily="34" charset="0"/>
                <a:ea typeface="Kanit Light" pitchFamily="34" charset="-122"/>
                <a:cs typeface="Kanit Light" pitchFamily="34" charset="-120"/>
              </a:rPr>
              <a:t>Custom Admin Roles</a:t>
            </a:r>
            <a:endParaRPr lang="en-US" sz="1650" dirty="0"/>
          </a:p>
        </p:txBody>
      </p:sp>
      <p:sp>
        <p:nvSpPr>
          <p:cNvPr id="16" name="Text 11"/>
          <p:cNvSpPr/>
          <p:nvPr/>
        </p:nvSpPr>
        <p:spPr>
          <a:xfrm>
            <a:off x="6138386" y="4366855"/>
            <a:ext cx="3714869" cy="272177"/>
          </a:xfrm>
          <a:prstGeom prst="rect">
            <a:avLst/>
          </a:prstGeom>
          <a:noFill/>
          <a:ln/>
        </p:spPr>
        <p:txBody>
          <a:bodyPr wrap="none" lIns="0" tIns="0" rIns="0" bIns="0" rtlCol="0" anchor="t"/>
          <a:lstStyle/>
          <a:p>
            <a:pPr marL="0" indent="0" algn="l">
              <a:lnSpc>
                <a:spcPts val="2100"/>
              </a:lnSpc>
              <a:buNone/>
            </a:pPr>
            <a:r>
              <a:rPr lang="en-US" sz="1300" dirty="0">
                <a:solidFill>
                  <a:srgbClr val="2C3249"/>
                </a:solidFill>
                <a:latin typeface="Martel Sans" pitchFamily="34" charset="0"/>
                <a:ea typeface="Martel Sans" pitchFamily="34" charset="-122"/>
                <a:cs typeface="Martel Sans" pitchFamily="34" charset="-120"/>
              </a:rPr>
              <a:t>Database-level administration and monitoring</a:t>
            </a:r>
            <a:endParaRPr lang="en-US" sz="1300" dirty="0"/>
          </a:p>
        </p:txBody>
      </p:sp>
      <p:sp>
        <p:nvSpPr>
          <p:cNvPr id="17" name="Shape 12"/>
          <p:cNvSpPr/>
          <p:nvPr/>
        </p:nvSpPr>
        <p:spPr>
          <a:xfrm>
            <a:off x="6010751" y="4820841"/>
            <a:ext cx="7896582" cy="11430"/>
          </a:xfrm>
          <a:prstGeom prst="roundRect">
            <a:avLst>
              <a:gd name="adj" fmla="val 625268"/>
            </a:avLst>
          </a:prstGeom>
          <a:solidFill>
            <a:srgbClr val="C5D2CF"/>
          </a:solidFill>
          <a:ln/>
        </p:spPr>
        <p:txBody>
          <a:bodyPr/>
          <a:lstStyle/>
          <a:p>
            <a:endParaRPr lang="en-IN"/>
          </a:p>
        </p:txBody>
      </p:sp>
      <p:pic>
        <p:nvPicPr>
          <p:cNvPr id="18" name="Image 3" descr="preencoded.png"/>
          <p:cNvPicPr>
            <a:picLocks noChangeAspect="1"/>
          </p:cNvPicPr>
          <p:nvPr/>
        </p:nvPicPr>
        <p:blipFill>
          <a:blip r:embed="rId6"/>
          <a:stretch>
            <a:fillRect/>
          </a:stretch>
        </p:blipFill>
        <p:spPr>
          <a:xfrm>
            <a:off x="1370528" y="4851678"/>
            <a:ext cx="5254585" cy="980242"/>
          </a:xfrm>
          <a:prstGeom prst="rect">
            <a:avLst/>
          </a:prstGeom>
        </p:spPr>
      </p:pic>
      <p:sp>
        <p:nvSpPr>
          <p:cNvPr id="19" name="Text 13"/>
          <p:cNvSpPr/>
          <p:nvPr/>
        </p:nvSpPr>
        <p:spPr>
          <a:xfrm>
            <a:off x="3878223" y="5192197"/>
            <a:ext cx="239197" cy="299085"/>
          </a:xfrm>
          <a:prstGeom prst="rect">
            <a:avLst/>
          </a:prstGeom>
          <a:noFill/>
          <a:ln/>
        </p:spPr>
        <p:txBody>
          <a:bodyPr wrap="none" lIns="0" tIns="0" rIns="0" bIns="0" rtlCol="0" anchor="t"/>
          <a:lstStyle/>
          <a:p>
            <a:pPr marL="0" indent="0" algn="ctr">
              <a:lnSpc>
                <a:spcPts val="3000"/>
              </a:lnSpc>
              <a:buNone/>
            </a:pPr>
            <a:r>
              <a:rPr lang="en-US" sz="1850" dirty="0">
                <a:solidFill>
                  <a:srgbClr val="2C3249"/>
                </a:solidFill>
                <a:latin typeface="Kanit Light" pitchFamily="34" charset="0"/>
                <a:ea typeface="Kanit Light" pitchFamily="34" charset="-122"/>
                <a:cs typeface="Kanit Light" pitchFamily="34" charset="-120"/>
              </a:rPr>
              <a:t>4</a:t>
            </a:r>
            <a:endParaRPr lang="en-US" sz="1850" dirty="0"/>
          </a:p>
        </p:txBody>
      </p:sp>
      <p:sp>
        <p:nvSpPr>
          <p:cNvPr id="20" name="Text 14"/>
          <p:cNvSpPr/>
          <p:nvPr/>
        </p:nvSpPr>
        <p:spPr>
          <a:xfrm>
            <a:off x="6795254" y="5021818"/>
            <a:ext cx="2126933" cy="265747"/>
          </a:xfrm>
          <a:prstGeom prst="rect">
            <a:avLst/>
          </a:prstGeom>
          <a:noFill/>
          <a:ln/>
        </p:spPr>
        <p:txBody>
          <a:bodyPr wrap="none" lIns="0" tIns="0" rIns="0" bIns="0" rtlCol="0" anchor="t"/>
          <a:lstStyle/>
          <a:p>
            <a:pPr marL="0" indent="0" algn="l">
              <a:lnSpc>
                <a:spcPts val="2050"/>
              </a:lnSpc>
              <a:buNone/>
            </a:pPr>
            <a:r>
              <a:rPr lang="en-US" sz="1650" dirty="0">
                <a:solidFill>
                  <a:srgbClr val="2C3249"/>
                </a:solidFill>
                <a:latin typeface="Kanit Light" pitchFamily="34" charset="0"/>
                <a:ea typeface="Kanit Light" pitchFamily="34" charset="-122"/>
                <a:cs typeface="Kanit Light" pitchFamily="34" charset="-120"/>
              </a:rPr>
              <a:t>Functional Roles</a:t>
            </a:r>
            <a:endParaRPr lang="en-US" sz="1650" dirty="0"/>
          </a:p>
        </p:txBody>
      </p:sp>
      <p:sp>
        <p:nvSpPr>
          <p:cNvPr id="21" name="Text 15"/>
          <p:cNvSpPr/>
          <p:nvPr/>
        </p:nvSpPr>
        <p:spPr>
          <a:xfrm>
            <a:off x="6795254" y="5389602"/>
            <a:ext cx="4448175" cy="272177"/>
          </a:xfrm>
          <a:prstGeom prst="rect">
            <a:avLst/>
          </a:prstGeom>
          <a:noFill/>
          <a:ln/>
        </p:spPr>
        <p:txBody>
          <a:bodyPr wrap="none" lIns="0" tIns="0" rIns="0" bIns="0" rtlCol="0" anchor="t"/>
          <a:lstStyle/>
          <a:p>
            <a:pPr marL="0" indent="0" algn="l">
              <a:lnSpc>
                <a:spcPts val="2100"/>
              </a:lnSpc>
              <a:buNone/>
            </a:pPr>
            <a:r>
              <a:rPr lang="en-US" sz="1300" dirty="0">
                <a:solidFill>
                  <a:srgbClr val="2C3249"/>
                </a:solidFill>
                <a:latin typeface="Martel Sans" pitchFamily="34" charset="0"/>
                <a:ea typeface="Martel Sans" pitchFamily="34" charset="-122"/>
                <a:cs typeface="Martel Sans" pitchFamily="34" charset="-120"/>
              </a:rPr>
              <a:t>Department-specific access with appropriate privileges</a:t>
            </a:r>
            <a:endParaRPr lang="en-US" sz="1300" dirty="0"/>
          </a:p>
        </p:txBody>
      </p:sp>
      <p:sp>
        <p:nvSpPr>
          <p:cNvPr id="22" name="Shape 16"/>
          <p:cNvSpPr/>
          <p:nvPr/>
        </p:nvSpPr>
        <p:spPr>
          <a:xfrm>
            <a:off x="6667619" y="5843588"/>
            <a:ext cx="7239714" cy="11430"/>
          </a:xfrm>
          <a:prstGeom prst="roundRect">
            <a:avLst>
              <a:gd name="adj" fmla="val 625268"/>
            </a:avLst>
          </a:prstGeom>
          <a:solidFill>
            <a:srgbClr val="C5D2CF"/>
          </a:solidFill>
          <a:ln/>
        </p:spPr>
        <p:txBody>
          <a:bodyPr/>
          <a:lstStyle/>
          <a:p>
            <a:endParaRPr lang="en-IN"/>
          </a:p>
        </p:txBody>
      </p:sp>
      <p:pic>
        <p:nvPicPr>
          <p:cNvPr id="23" name="Image 4" descr="preencoded.png"/>
          <p:cNvPicPr>
            <a:picLocks noChangeAspect="1"/>
          </p:cNvPicPr>
          <p:nvPr/>
        </p:nvPicPr>
        <p:blipFill>
          <a:blip r:embed="rId7"/>
          <a:stretch>
            <a:fillRect/>
          </a:stretch>
        </p:blipFill>
        <p:spPr>
          <a:xfrm>
            <a:off x="713661" y="5874425"/>
            <a:ext cx="6568202" cy="980242"/>
          </a:xfrm>
          <a:prstGeom prst="rect">
            <a:avLst/>
          </a:prstGeom>
        </p:spPr>
      </p:pic>
      <p:sp>
        <p:nvSpPr>
          <p:cNvPr id="24" name="Text 17"/>
          <p:cNvSpPr/>
          <p:nvPr/>
        </p:nvSpPr>
        <p:spPr>
          <a:xfrm>
            <a:off x="3878104" y="6214943"/>
            <a:ext cx="239197" cy="299085"/>
          </a:xfrm>
          <a:prstGeom prst="rect">
            <a:avLst/>
          </a:prstGeom>
          <a:noFill/>
          <a:ln/>
        </p:spPr>
        <p:txBody>
          <a:bodyPr wrap="none" lIns="0" tIns="0" rIns="0" bIns="0" rtlCol="0" anchor="t"/>
          <a:lstStyle/>
          <a:p>
            <a:pPr marL="0" indent="0" algn="ctr">
              <a:lnSpc>
                <a:spcPts val="3000"/>
              </a:lnSpc>
              <a:buNone/>
            </a:pPr>
            <a:r>
              <a:rPr lang="en-US" sz="1850" dirty="0">
                <a:solidFill>
                  <a:srgbClr val="2C3249"/>
                </a:solidFill>
                <a:latin typeface="Kanit Light" pitchFamily="34" charset="0"/>
                <a:ea typeface="Kanit Light" pitchFamily="34" charset="-122"/>
                <a:cs typeface="Kanit Light" pitchFamily="34" charset="-120"/>
              </a:rPr>
              <a:t>5</a:t>
            </a:r>
            <a:endParaRPr lang="en-US" sz="1850" dirty="0"/>
          </a:p>
        </p:txBody>
      </p:sp>
      <p:sp>
        <p:nvSpPr>
          <p:cNvPr id="25" name="Text 18"/>
          <p:cNvSpPr/>
          <p:nvPr/>
        </p:nvSpPr>
        <p:spPr>
          <a:xfrm>
            <a:off x="7452003" y="6044565"/>
            <a:ext cx="2126933" cy="265747"/>
          </a:xfrm>
          <a:prstGeom prst="rect">
            <a:avLst/>
          </a:prstGeom>
          <a:noFill/>
          <a:ln/>
        </p:spPr>
        <p:txBody>
          <a:bodyPr wrap="none" lIns="0" tIns="0" rIns="0" bIns="0" rtlCol="0" anchor="t"/>
          <a:lstStyle/>
          <a:p>
            <a:pPr marL="0" indent="0" algn="l">
              <a:lnSpc>
                <a:spcPts val="2050"/>
              </a:lnSpc>
              <a:buNone/>
            </a:pPr>
            <a:r>
              <a:rPr lang="en-US" sz="1650" dirty="0">
                <a:solidFill>
                  <a:srgbClr val="2C3249"/>
                </a:solidFill>
                <a:latin typeface="Kanit Light" pitchFamily="34" charset="0"/>
                <a:ea typeface="Kanit Light" pitchFamily="34" charset="-122"/>
                <a:cs typeface="Kanit Light" pitchFamily="34" charset="-120"/>
              </a:rPr>
              <a:t>End-User Roles</a:t>
            </a:r>
            <a:endParaRPr lang="en-US" sz="1650" dirty="0"/>
          </a:p>
        </p:txBody>
      </p:sp>
      <p:sp>
        <p:nvSpPr>
          <p:cNvPr id="26" name="Text 19"/>
          <p:cNvSpPr/>
          <p:nvPr/>
        </p:nvSpPr>
        <p:spPr>
          <a:xfrm>
            <a:off x="7452003" y="6412349"/>
            <a:ext cx="5380911" cy="272177"/>
          </a:xfrm>
          <a:prstGeom prst="rect">
            <a:avLst/>
          </a:prstGeom>
          <a:noFill/>
          <a:ln/>
        </p:spPr>
        <p:txBody>
          <a:bodyPr wrap="none" lIns="0" tIns="0" rIns="0" bIns="0" rtlCol="0" anchor="t"/>
          <a:lstStyle/>
          <a:p>
            <a:pPr marL="0" indent="0" algn="l">
              <a:lnSpc>
                <a:spcPts val="2100"/>
              </a:lnSpc>
              <a:buNone/>
            </a:pPr>
            <a:r>
              <a:rPr lang="en-US" sz="1300" dirty="0">
                <a:solidFill>
                  <a:srgbClr val="2C3249"/>
                </a:solidFill>
                <a:latin typeface="Martel Sans" pitchFamily="34" charset="0"/>
                <a:ea typeface="Martel Sans" pitchFamily="34" charset="-122"/>
                <a:cs typeface="Martel Sans" pitchFamily="34" charset="-120"/>
              </a:rPr>
              <a:t>Limited, purpose-specific data access for analysts, developers, etc.</a:t>
            </a:r>
            <a:endParaRPr lang="en-US" sz="1300" dirty="0"/>
          </a:p>
        </p:txBody>
      </p:sp>
      <p:sp>
        <p:nvSpPr>
          <p:cNvPr id="27" name="Text 20"/>
          <p:cNvSpPr/>
          <p:nvPr/>
        </p:nvSpPr>
        <p:spPr>
          <a:xfrm>
            <a:off x="680561" y="7046000"/>
            <a:ext cx="13269277" cy="272177"/>
          </a:xfrm>
          <a:prstGeom prst="rect">
            <a:avLst/>
          </a:prstGeom>
          <a:noFill/>
          <a:ln/>
        </p:spPr>
        <p:txBody>
          <a:bodyPr wrap="none" lIns="0" tIns="0" rIns="0" bIns="0" rtlCol="0" anchor="t"/>
          <a:lstStyle/>
          <a:p>
            <a:pPr marL="0" indent="0" algn="l">
              <a:lnSpc>
                <a:spcPts val="2100"/>
              </a:lnSpc>
              <a:buNone/>
            </a:pPr>
            <a:r>
              <a:rPr lang="en-US" sz="1300" dirty="0">
                <a:solidFill>
                  <a:srgbClr val="2C3249"/>
                </a:solidFill>
                <a:latin typeface="Martel Sans" pitchFamily="34" charset="0"/>
                <a:ea typeface="Martel Sans" pitchFamily="34" charset="-122"/>
                <a:cs typeface="Martel Sans" pitchFamily="34" charset="-120"/>
              </a:rPr>
              <a:t>Snowflake implements Role-Based Access Control (RBAC) with hierarchical role inheritance. Each user can have multiple roles and switch between them as needed.</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8780" y="494109"/>
            <a:ext cx="5753933" cy="561499"/>
          </a:xfrm>
          <a:prstGeom prst="rect">
            <a:avLst/>
          </a:prstGeom>
          <a:noFill/>
          <a:ln/>
        </p:spPr>
        <p:txBody>
          <a:bodyPr wrap="none" lIns="0" tIns="0" rIns="0" bIns="0" rtlCol="0" anchor="t"/>
          <a:lstStyle/>
          <a:p>
            <a:pPr marL="0" indent="0" algn="l">
              <a:lnSpc>
                <a:spcPts val="4400"/>
              </a:lnSpc>
              <a:buNone/>
            </a:pPr>
            <a:r>
              <a:rPr lang="en-US" sz="3500" dirty="0">
                <a:solidFill>
                  <a:srgbClr val="272D45"/>
                </a:solidFill>
                <a:latin typeface="Kanit Light" pitchFamily="34" charset="0"/>
                <a:ea typeface="Kanit Light" pitchFamily="34" charset="-122"/>
                <a:cs typeface="Kanit Light" pitchFamily="34" charset="-120"/>
              </a:rPr>
              <a:t>Implementing Access Control</a:t>
            </a:r>
            <a:endParaRPr lang="en-US" sz="3500" dirty="0"/>
          </a:p>
        </p:txBody>
      </p:sp>
      <p:sp>
        <p:nvSpPr>
          <p:cNvPr id="3" name="Text 1"/>
          <p:cNvSpPr/>
          <p:nvPr/>
        </p:nvSpPr>
        <p:spPr>
          <a:xfrm>
            <a:off x="718780" y="1504712"/>
            <a:ext cx="2246233" cy="280749"/>
          </a:xfrm>
          <a:prstGeom prst="rect">
            <a:avLst/>
          </a:prstGeom>
          <a:noFill/>
          <a:ln/>
        </p:spPr>
        <p:txBody>
          <a:bodyPr wrap="none" lIns="0" tIns="0" rIns="0" bIns="0" rtlCol="0" anchor="t"/>
          <a:lstStyle/>
          <a:p>
            <a:pPr marL="0" indent="0" algn="l">
              <a:lnSpc>
                <a:spcPts val="2200"/>
              </a:lnSpc>
              <a:buNone/>
            </a:pPr>
            <a:r>
              <a:rPr lang="en-US" sz="1750" dirty="0">
                <a:solidFill>
                  <a:srgbClr val="272D45"/>
                </a:solidFill>
                <a:latin typeface="Kanit Light" pitchFamily="34" charset="0"/>
                <a:ea typeface="Kanit Light" pitchFamily="34" charset="-122"/>
                <a:cs typeface="Kanit Light" pitchFamily="34" charset="-120"/>
              </a:rPr>
              <a:t>Role Management</a:t>
            </a:r>
            <a:endParaRPr lang="en-US" sz="1750" dirty="0"/>
          </a:p>
        </p:txBody>
      </p:sp>
      <p:sp>
        <p:nvSpPr>
          <p:cNvPr id="4" name="Shape 2"/>
          <p:cNvSpPr/>
          <p:nvPr/>
        </p:nvSpPr>
        <p:spPr>
          <a:xfrm>
            <a:off x="718780" y="1987510"/>
            <a:ext cx="6377226" cy="4580573"/>
          </a:xfrm>
          <a:prstGeom prst="roundRect">
            <a:avLst>
              <a:gd name="adj" fmla="val 1648"/>
            </a:avLst>
          </a:prstGeom>
          <a:solidFill>
            <a:srgbClr val="F2F2F2"/>
          </a:solidFill>
          <a:ln/>
        </p:spPr>
        <p:txBody>
          <a:bodyPr/>
          <a:lstStyle/>
          <a:p>
            <a:endParaRPr lang="en-IN"/>
          </a:p>
        </p:txBody>
      </p:sp>
      <p:sp>
        <p:nvSpPr>
          <p:cNvPr id="5" name="Shape 3"/>
          <p:cNvSpPr/>
          <p:nvPr/>
        </p:nvSpPr>
        <p:spPr>
          <a:xfrm>
            <a:off x="709851" y="1987510"/>
            <a:ext cx="6395085" cy="4580573"/>
          </a:xfrm>
          <a:prstGeom prst="roundRect">
            <a:avLst>
              <a:gd name="adj" fmla="val 588"/>
            </a:avLst>
          </a:prstGeom>
          <a:solidFill>
            <a:srgbClr val="F2F2F2"/>
          </a:solidFill>
          <a:ln/>
        </p:spPr>
        <p:txBody>
          <a:bodyPr/>
          <a:lstStyle/>
          <a:p>
            <a:endParaRPr lang="en-IN"/>
          </a:p>
        </p:txBody>
      </p:sp>
      <p:sp>
        <p:nvSpPr>
          <p:cNvPr id="6" name="Text 4"/>
          <p:cNvSpPr/>
          <p:nvPr/>
        </p:nvSpPr>
        <p:spPr>
          <a:xfrm>
            <a:off x="889516" y="2122170"/>
            <a:ext cx="6035754" cy="4311253"/>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 Create functional rolesCREATE ROLE marketing_analyst;CREATE ROLE finance_analyst;-- Grant access to rolesGRANT ROLE marketing_analyst TO USER jane_doe;-- Role hierarchyGRANT ROLE marketing_analyst TO ROLE department_lead;-- Set active roleUSE ROLE marketing_analyst;</a:t>
            </a:r>
            <a:endParaRPr lang="en-US" sz="1400" dirty="0"/>
          </a:p>
        </p:txBody>
      </p:sp>
      <p:sp>
        <p:nvSpPr>
          <p:cNvPr id="7" name="Text 5"/>
          <p:cNvSpPr/>
          <p:nvPr/>
        </p:nvSpPr>
        <p:spPr>
          <a:xfrm>
            <a:off x="7542014" y="1504712"/>
            <a:ext cx="2246233" cy="280749"/>
          </a:xfrm>
          <a:prstGeom prst="rect">
            <a:avLst/>
          </a:prstGeom>
          <a:noFill/>
          <a:ln/>
        </p:spPr>
        <p:txBody>
          <a:bodyPr wrap="none" lIns="0" tIns="0" rIns="0" bIns="0" rtlCol="0" anchor="t"/>
          <a:lstStyle/>
          <a:p>
            <a:pPr marL="0" indent="0" algn="l">
              <a:lnSpc>
                <a:spcPts val="2200"/>
              </a:lnSpc>
              <a:buNone/>
            </a:pPr>
            <a:r>
              <a:rPr lang="en-US" sz="1750" dirty="0">
                <a:solidFill>
                  <a:srgbClr val="272D45"/>
                </a:solidFill>
                <a:latin typeface="Kanit Light" pitchFamily="34" charset="0"/>
                <a:ea typeface="Kanit Light" pitchFamily="34" charset="-122"/>
                <a:cs typeface="Kanit Light" pitchFamily="34" charset="-120"/>
              </a:rPr>
              <a:t>Object Privileges</a:t>
            </a:r>
            <a:endParaRPr lang="en-US" sz="1750" dirty="0"/>
          </a:p>
        </p:txBody>
      </p:sp>
      <p:sp>
        <p:nvSpPr>
          <p:cNvPr id="8" name="Shape 6"/>
          <p:cNvSpPr/>
          <p:nvPr/>
        </p:nvSpPr>
        <p:spPr>
          <a:xfrm>
            <a:off x="7542014" y="1987510"/>
            <a:ext cx="6377226" cy="4580573"/>
          </a:xfrm>
          <a:prstGeom prst="roundRect">
            <a:avLst>
              <a:gd name="adj" fmla="val 1648"/>
            </a:avLst>
          </a:prstGeom>
          <a:solidFill>
            <a:srgbClr val="F2F2F2"/>
          </a:solidFill>
          <a:ln/>
        </p:spPr>
        <p:txBody>
          <a:bodyPr/>
          <a:lstStyle/>
          <a:p>
            <a:endParaRPr lang="en-IN"/>
          </a:p>
        </p:txBody>
      </p:sp>
      <p:sp>
        <p:nvSpPr>
          <p:cNvPr id="9" name="Shape 7"/>
          <p:cNvSpPr/>
          <p:nvPr/>
        </p:nvSpPr>
        <p:spPr>
          <a:xfrm>
            <a:off x="7533084" y="1987510"/>
            <a:ext cx="6395085" cy="4580573"/>
          </a:xfrm>
          <a:prstGeom prst="roundRect">
            <a:avLst>
              <a:gd name="adj" fmla="val 588"/>
            </a:avLst>
          </a:prstGeom>
          <a:solidFill>
            <a:srgbClr val="F2F2F2"/>
          </a:solidFill>
          <a:ln/>
        </p:spPr>
        <p:txBody>
          <a:bodyPr/>
          <a:lstStyle/>
          <a:p>
            <a:endParaRPr lang="en-IN"/>
          </a:p>
        </p:txBody>
      </p:sp>
      <p:sp>
        <p:nvSpPr>
          <p:cNvPr id="10" name="Text 8"/>
          <p:cNvSpPr/>
          <p:nvPr/>
        </p:nvSpPr>
        <p:spPr>
          <a:xfrm>
            <a:off x="7712750" y="2122170"/>
            <a:ext cx="6035754" cy="4311253"/>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 Database-level accessGRANT USAGE ON DATABASE sales_data TO ROLE marketing_analyst;-- Schema-level accessGRANT USAGE ON SCHEMA sales_data.transactions TO ROLE marketing_analyst;-- Object-level privilegesGRANT SELECT ON TABLE sales_data.transactions.orders TO ROLE marketing_analyst;GRANT SELECT ON VIEW sales_data.reporting.dashboard_data TO ROLE marketing_analyst;</a:t>
            </a:r>
            <a:endParaRPr lang="en-US" sz="1400" dirty="0"/>
          </a:p>
        </p:txBody>
      </p:sp>
      <p:sp>
        <p:nvSpPr>
          <p:cNvPr id="11" name="Shape 9"/>
          <p:cNvSpPr/>
          <p:nvPr/>
        </p:nvSpPr>
        <p:spPr>
          <a:xfrm>
            <a:off x="718780" y="6972181"/>
            <a:ext cx="13192839" cy="763429"/>
          </a:xfrm>
          <a:prstGeom prst="roundRect">
            <a:avLst>
              <a:gd name="adj" fmla="val 9886"/>
            </a:avLst>
          </a:prstGeom>
          <a:solidFill>
            <a:srgbClr val="FCF2B5"/>
          </a:solidFill>
          <a:ln/>
        </p:spPr>
        <p:txBody>
          <a:bodyPr/>
          <a:lstStyle/>
          <a:p>
            <a:endParaRPr lang="en-IN"/>
          </a:p>
        </p:txBody>
      </p:sp>
      <p:pic>
        <p:nvPicPr>
          <p:cNvPr id="12" name="Image 0" descr="preencoded.png"/>
          <p:cNvPicPr>
            <a:picLocks noChangeAspect="1"/>
          </p:cNvPicPr>
          <p:nvPr/>
        </p:nvPicPr>
        <p:blipFill>
          <a:blip r:embed="rId3"/>
          <a:stretch>
            <a:fillRect/>
          </a:stretch>
        </p:blipFill>
        <p:spPr>
          <a:xfrm>
            <a:off x="898446" y="7222331"/>
            <a:ext cx="224552" cy="179665"/>
          </a:xfrm>
          <a:prstGeom prst="rect">
            <a:avLst/>
          </a:prstGeom>
        </p:spPr>
      </p:pic>
      <p:sp>
        <p:nvSpPr>
          <p:cNvPr id="13" name="Text 10"/>
          <p:cNvSpPr/>
          <p:nvPr/>
        </p:nvSpPr>
        <p:spPr>
          <a:xfrm>
            <a:off x="1302663" y="7196733"/>
            <a:ext cx="12429292" cy="28741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artel Sans" pitchFamily="34" charset="0"/>
                <a:ea typeface="Martel Sans" pitchFamily="34" charset="-122"/>
                <a:cs typeface="Martel Sans" pitchFamily="34" charset="-120"/>
              </a:rPr>
              <a:t>Never assign ACCOUNTADMIN to everyday users. Create custom admin roles with limited scope for specific administrative functions instead.</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9851" y="630317"/>
            <a:ext cx="6119455" cy="554593"/>
          </a:xfrm>
          <a:prstGeom prst="rect">
            <a:avLst/>
          </a:prstGeom>
          <a:noFill/>
          <a:ln/>
        </p:spPr>
        <p:txBody>
          <a:bodyPr wrap="none" lIns="0" tIns="0" rIns="0" bIns="0" rtlCol="0" anchor="t"/>
          <a:lstStyle/>
          <a:p>
            <a:pPr marL="0" indent="0" algn="l">
              <a:lnSpc>
                <a:spcPts val="4350"/>
              </a:lnSpc>
              <a:buNone/>
            </a:pPr>
            <a:r>
              <a:rPr lang="en-US" sz="3450" dirty="0">
                <a:solidFill>
                  <a:srgbClr val="272D45"/>
                </a:solidFill>
                <a:latin typeface="Kanit Light" pitchFamily="34" charset="0"/>
                <a:ea typeface="Kanit Light" pitchFamily="34" charset="-122"/>
                <a:cs typeface="Kanit Light" pitchFamily="34" charset="-120"/>
              </a:rPr>
              <a:t>Best Practices &amp; Key Takeaways</a:t>
            </a:r>
            <a:endParaRPr lang="en-US" sz="3450" dirty="0"/>
          </a:p>
        </p:txBody>
      </p:sp>
      <p:sp>
        <p:nvSpPr>
          <p:cNvPr id="3" name="Shape 1"/>
          <p:cNvSpPr/>
          <p:nvPr/>
        </p:nvSpPr>
        <p:spPr>
          <a:xfrm>
            <a:off x="709851" y="1539835"/>
            <a:ext cx="6516648" cy="2315408"/>
          </a:xfrm>
          <a:prstGeom prst="roundRect">
            <a:avLst>
              <a:gd name="adj" fmla="val 3219"/>
            </a:avLst>
          </a:prstGeom>
          <a:solidFill>
            <a:srgbClr val="DFECE9"/>
          </a:solidFill>
          <a:ln w="7620">
            <a:solidFill>
              <a:srgbClr val="C5D2CF"/>
            </a:solidFill>
            <a:prstDash val="solid"/>
          </a:ln>
        </p:spPr>
        <p:txBody>
          <a:bodyPr/>
          <a:lstStyle/>
          <a:p>
            <a:endParaRPr lang="en-IN"/>
          </a:p>
        </p:txBody>
      </p:sp>
      <p:sp>
        <p:nvSpPr>
          <p:cNvPr id="4" name="Shape 2"/>
          <p:cNvSpPr/>
          <p:nvPr/>
        </p:nvSpPr>
        <p:spPr>
          <a:xfrm>
            <a:off x="894874" y="1724858"/>
            <a:ext cx="532448" cy="532448"/>
          </a:xfrm>
          <a:prstGeom prst="roundRect">
            <a:avLst>
              <a:gd name="adj" fmla="val 17171791"/>
            </a:avLst>
          </a:prstGeom>
          <a:solidFill>
            <a:srgbClr val="437066"/>
          </a:solidFill>
          <a:ln/>
        </p:spPr>
        <p:txBody>
          <a:bodyPr/>
          <a:lstStyle/>
          <a:p>
            <a:endParaRPr lang="en-IN"/>
          </a:p>
        </p:txBody>
      </p:sp>
      <p:pic>
        <p:nvPicPr>
          <p:cNvPr id="5" name="Image 0" descr="preencoded.png"/>
          <p:cNvPicPr>
            <a:picLocks noChangeAspect="1"/>
          </p:cNvPicPr>
          <p:nvPr/>
        </p:nvPicPr>
        <p:blipFill>
          <a:blip r:embed="rId3"/>
          <a:stretch>
            <a:fillRect/>
          </a:stretch>
        </p:blipFill>
        <p:spPr>
          <a:xfrm>
            <a:off x="1041321" y="1841302"/>
            <a:ext cx="239554" cy="299442"/>
          </a:xfrm>
          <a:prstGeom prst="rect">
            <a:avLst/>
          </a:prstGeom>
        </p:spPr>
      </p:pic>
      <p:sp>
        <p:nvSpPr>
          <p:cNvPr id="6" name="Text 3"/>
          <p:cNvSpPr/>
          <p:nvPr/>
        </p:nvSpPr>
        <p:spPr>
          <a:xfrm>
            <a:off x="894874" y="2434709"/>
            <a:ext cx="2218492" cy="277178"/>
          </a:xfrm>
          <a:prstGeom prst="rect">
            <a:avLst/>
          </a:prstGeom>
          <a:noFill/>
          <a:ln/>
        </p:spPr>
        <p:txBody>
          <a:bodyPr wrap="none" lIns="0" tIns="0" rIns="0" bIns="0" rtlCol="0" anchor="t"/>
          <a:lstStyle/>
          <a:p>
            <a:pPr marL="0" indent="0" algn="l">
              <a:lnSpc>
                <a:spcPts val="2150"/>
              </a:lnSpc>
              <a:buNone/>
            </a:pPr>
            <a:r>
              <a:rPr lang="en-US" sz="1700" dirty="0">
                <a:solidFill>
                  <a:srgbClr val="2C3249"/>
                </a:solidFill>
                <a:latin typeface="Kanit Light" pitchFamily="34" charset="0"/>
                <a:ea typeface="Kanit Light" pitchFamily="34" charset="-122"/>
                <a:cs typeface="Kanit Light" pitchFamily="34" charset="-120"/>
              </a:rPr>
              <a:t>Object Organization</a:t>
            </a:r>
            <a:endParaRPr lang="en-US" sz="1700" dirty="0"/>
          </a:p>
        </p:txBody>
      </p:sp>
      <p:sp>
        <p:nvSpPr>
          <p:cNvPr id="7" name="Text 4"/>
          <p:cNvSpPr/>
          <p:nvPr/>
        </p:nvSpPr>
        <p:spPr>
          <a:xfrm>
            <a:off x="894874" y="2818328"/>
            <a:ext cx="6146602" cy="851892"/>
          </a:xfrm>
          <a:prstGeom prst="rect">
            <a:avLst/>
          </a:prstGeom>
          <a:noFill/>
          <a:ln/>
        </p:spPr>
        <p:txBody>
          <a:bodyPr wrap="square" lIns="0" tIns="0" rIns="0" bIns="0" rtlCol="0" anchor="t"/>
          <a:lstStyle/>
          <a:p>
            <a:pPr marL="0" indent="0" algn="l">
              <a:lnSpc>
                <a:spcPts val="2200"/>
              </a:lnSpc>
              <a:buNone/>
            </a:pPr>
            <a:r>
              <a:rPr lang="en-US" sz="1350" dirty="0">
                <a:solidFill>
                  <a:srgbClr val="2C3249"/>
                </a:solidFill>
                <a:latin typeface="Martel Sans" pitchFamily="34" charset="0"/>
                <a:ea typeface="Martel Sans" pitchFamily="34" charset="-122"/>
                <a:cs typeface="Martel Sans" pitchFamily="34" charset="-120"/>
              </a:rPr>
              <a:t>Follow a consistent naming convention and organize objects logically across databases and schemas. Consider using environment prefixes (DEV_, TEST_, PROD_).</a:t>
            </a:r>
            <a:endParaRPr lang="en-US" sz="1350" dirty="0"/>
          </a:p>
        </p:txBody>
      </p:sp>
      <p:sp>
        <p:nvSpPr>
          <p:cNvPr id="8" name="Shape 5"/>
          <p:cNvSpPr/>
          <p:nvPr/>
        </p:nvSpPr>
        <p:spPr>
          <a:xfrm>
            <a:off x="7403902" y="1539835"/>
            <a:ext cx="6516648" cy="2315408"/>
          </a:xfrm>
          <a:prstGeom prst="roundRect">
            <a:avLst>
              <a:gd name="adj" fmla="val 3219"/>
            </a:avLst>
          </a:prstGeom>
          <a:solidFill>
            <a:srgbClr val="DFECE9"/>
          </a:solidFill>
          <a:ln w="7620">
            <a:solidFill>
              <a:srgbClr val="C5D2CF"/>
            </a:solidFill>
            <a:prstDash val="solid"/>
          </a:ln>
        </p:spPr>
        <p:txBody>
          <a:bodyPr/>
          <a:lstStyle/>
          <a:p>
            <a:endParaRPr lang="en-IN"/>
          </a:p>
        </p:txBody>
      </p:sp>
      <p:sp>
        <p:nvSpPr>
          <p:cNvPr id="9" name="Shape 6"/>
          <p:cNvSpPr/>
          <p:nvPr/>
        </p:nvSpPr>
        <p:spPr>
          <a:xfrm>
            <a:off x="7588925" y="1724858"/>
            <a:ext cx="532448" cy="532448"/>
          </a:xfrm>
          <a:prstGeom prst="roundRect">
            <a:avLst>
              <a:gd name="adj" fmla="val 17171791"/>
            </a:avLst>
          </a:prstGeom>
          <a:solidFill>
            <a:srgbClr val="437066"/>
          </a:solidFill>
          <a:ln/>
        </p:spPr>
        <p:txBody>
          <a:bodyPr/>
          <a:lstStyle/>
          <a:p>
            <a:endParaRPr lang="en-IN"/>
          </a:p>
        </p:txBody>
      </p:sp>
      <p:pic>
        <p:nvPicPr>
          <p:cNvPr id="10" name="Image 1" descr="preencoded.png"/>
          <p:cNvPicPr>
            <a:picLocks noChangeAspect="1"/>
          </p:cNvPicPr>
          <p:nvPr/>
        </p:nvPicPr>
        <p:blipFill>
          <a:blip r:embed="rId4"/>
          <a:stretch>
            <a:fillRect/>
          </a:stretch>
        </p:blipFill>
        <p:spPr>
          <a:xfrm>
            <a:off x="7735372" y="1841302"/>
            <a:ext cx="239554" cy="299442"/>
          </a:xfrm>
          <a:prstGeom prst="rect">
            <a:avLst/>
          </a:prstGeom>
        </p:spPr>
      </p:pic>
      <p:sp>
        <p:nvSpPr>
          <p:cNvPr id="11" name="Text 7"/>
          <p:cNvSpPr/>
          <p:nvPr/>
        </p:nvSpPr>
        <p:spPr>
          <a:xfrm>
            <a:off x="7588925" y="2434709"/>
            <a:ext cx="2218492" cy="277178"/>
          </a:xfrm>
          <a:prstGeom prst="rect">
            <a:avLst/>
          </a:prstGeom>
          <a:noFill/>
          <a:ln/>
        </p:spPr>
        <p:txBody>
          <a:bodyPr wrap="none" lIns="0" tIns="0" rIns="0" bIns="0" rtlCol="0" anchor="t"/>
          <a:lstStyle/>
          <a:p>
            <a:pPr marL="0" indent="0" algn="l">
              <a:lnSpc>
                <a:spcPts val="2150"/>
              </a:lnSpc>
              <a:buNone/>
            </a:pPr>
            <a:r>
              <a:rPr lang="en-US" sz="1700" dirty="0">
                <a:solidFill>
                  <a:srgbClr val="2C3249"/>
                </a:solidFill>
                <a:latin typeface="Kanit Light" pitchFamily="34" charset="0"/>
                <a:ea typeface="Kanit Light" pitchFamily="34" charset="-122"/>
                <a:cs typeface="Kanit Light" pitchFamily="34" charset="-120"/>
              </a:rPr>
              <a:t>Table Choices</a:t>
            </a:r>
            <a:endParaRPr lang="en-US" sz="1700" dirty="0"/>
          </a:p>
        </p:txBody>
      </p:sp>
      <p:sp>
        <p:nvSpPr>
          <p:cNvPr id="12" name="Text 8"/>
          <p:cNvSpPr/>
          <p:nvPr/>
        </p:nvSpPr>
        <p:spPr>
          <a:xfrm>
            <a:off x="7588925" y="2818328"/>
            <a:ext cx="6146602" cy="851892"/>
          </a:xfrm>
          <a:prstGeom prst="rect">
            <a:avLst/>
          </a:prstGeom>
          <a:noFill/>
          <a:ln/>
        </p:spPr>
        <p:txBody>
          <a:bodyPr wrap="square" lIns="0" tIns="0" rIns="0" bIns="0" rtlCol="0" anchor="t"/>
          <a:lstStyle/>
          <a:p>
            <a:pPr marL="0" indent="0" algn="l">
              <a:lnSpc>
                <a:spcPts val="2200"/>
              </a:lnSpc>
              <a:buNone/>
            </a:pPr>
            <a:r>
              <a:rPr lang="en-US" sz="1350" dirty="0">
                <a:solidFill>
                  <a:srgbClr val="2C3249"/>
                </a:solidFill>
                <a:latin typeface="Martel Sans" pitchFamily="34" charset="0"/>
                <a:ea typeface="Martel Sans" pitchFamily="34" charset="-122"/>
                <a:cs typeface="Martel Sans" pitchFamily="34" charset="-120"/>
              </a:rPr>
              <a:t>Use permanent tables for critical data, transient tables for ETL, and temporary tables for session-specific work. Apply clustering keys to large tables with selective filters.</a:t>
            </a:r>
            <a:endParaRPr lang="en-US" sz="1350" dirty="0"/>
          </a:p>
        </p:txBody>
      </p:sp>
      <p:sp>
        <p:nvSpPr>
          <p:cNvPr id="13" name="Shape 9"/>
          <p:cNvSpPr/>
          <p:nvPr/>
        </p:nvSpPr>
        <p:spPr>
          <a:xfrm>
            <a:off x="709851" y="4032647"/>
            <a:ext cx="6516648" cy="2315408"/>
          </a:xfrm>
          <a:prstGeom prst="roundRect">
            <a:avLst>
              <a:gd name="adj" fmla="val 3219"/>
            </a:avLst>
          </a:prstGeom>
          <a:solidFill>
            <a:srgbClr val="DFECE9"/>
          </a:solidFill>
          <a:ln w="7620">
            <a:solidFill>
              <a:srgbClr val="C5D2CF"/>
            </a:solidFill>
            <a:prstDash val="solid"/>
          </a:ln>
        </p:spPr>
        <p:txBody>
          <a:bodyPr/>
          <a:lstStyle/>
          <a:p>
            <a:endParaRPr lang="en-IN"/>
          </a:p>
        </p:txBody>
      </p:sp>
      <p:sp>
        <p:nvSpPr>
          <p:cNvPr id="14" name="Shape 10"/>
          <p:cNvSpPr/>
          <p:nvPr/>
        </p:nvSpPr>
        <p:spPr>
          <a:xfrm>
            <a:off x="894874" y="4217670"/>
            <a:ext cx="532448" cy="532448"/>
          </a:xfrm>
          <a:prstGeom prst="roundRect">
            <a:avLst>
              <a:gd name="adj" fmla="val 17171791"/>
            </a:avLst>
          </a:prstGeom>
          <a:solidFill>
            <a:srgbClr val="437066"/>
          </a:solidFill>
          <a:ln/>
        </p:spPr>
        <p:txBody>
          <a:bodyPr/>
          <a:lstStyle/>
          <a:p>
            <a:endParaRPr lang="en-IN"/>
          </a:p>
        </p:txBody>
      </p:sp>
      <p:pic>
        <p:nvPicPr>
          <p:cNvPr id="15" name="Image 2" descr="preencoded.png"/>
          <p:cNvPicPr>
            <a:picLocks noChangeAspect="1"/>
          </p:cNvPicPr>
          <p:nvPr/>
        </p:nvPicPr>
        <p:blipFill>
          <a:blip r:embed="rId5"/>
          <a:stretch>
            <a:fillRect/>
          </a:stretch>
        </p:blipFill>
        <p:spPr>
          <a:xfrm>
            <a:off x="1041321" y="4334113"/>
            <a:ext cx="239554" cy="299442"/>
          </a:xfrm>
          <a:prstGeom prst="rect">
            <a:avLst/>
          </a:prstGeom>
        </p:spPr>
      </p:pic>
      <p:sp>
        <p:nvSpPr>
          <p:cNvPr id="16" name="Text 11"/>
          <p:cNvSpPr/>
          <p:nvPr/>
        </p:nvSpPr>
        <p:spPr>
          <a:xfrm>
            <a:off x="894874" y="4927521"/>
            <a:ext cx="2218492" cy="277178"/>
          </a:xfrm>
          <a:prstGeom prst="rect">
            <a:avLst/>
          </a:prstGeom>
          <a:noFill/>
          <a:ln/>
        </p:spPr>
        <p:txBody>
          <a:bodyPr wrap="none" lIns="0" tIns="0" rIns="0" bIns="0" rtlCol="0" anchor="t"/>
          <a:lstStyle/>
          <a:p>
            <a:pPr marL="0" indent="0" algn="l">
              <a:lnSpc>
                <a:spcPts val="2150"/>
              </a:lnSpc>
              <a:buNone/>
            </a:pPr>
            <a:r>
              <a:rPr lang="en-US" sz="1700" dirty="0">
                <a:solidFill>
                  <a:srgbClr val="2C3249"/>
                </a:solidFill>
                <a:latin typeface="Kanit Light" pitchFamily="34" charset="0"/>
                <a:ea typeface="Kanit Light" pitchFamily="34" charset="-122"/>
                <a:cs typeface="Kanit Light" pitchFamily="34" charset="-120"/>
              </a:rPr>
              <a:t>View Strategy</a:t>
            </a:r>
            <a:endParaRPr lang="en-US" sz="1700" dirty="0"/>
          </a:p>
        </p:txBody>
      </p:sp>
      <p:sp>
        <p:nvSpPr>
          <p:cNvPr id="17" name="Text 12"/>
          <p:cNvSpPr/>
          <p:nvPr/>
        </p:nvSpPr>
        <p:spPr>
          <a:xfrm>
            <a:off x="894874" y="5311140"/>
            <a:ext cx="6146602" cy="851892"/>
          </a:xfrm>
          <a:prstGeom prst="rect">
            <a:avLst/>
          </a:prstGeom>
          <a:noFill/>
          <a:ln/>
        </p:spPr>
        <p:txBody>
          <a:bodyPr wrap="square" lIns="0" tIns="0" rIns="0" bIns="0" rtlCol="0" anchor="t"/>
          <a:lstStyle/>
          <a:p>
            <a:pPr marL="0" indent="0" algn="l">
              <a:lnSpc>
                <a:spcPts val="2200"/>
              </a:lnSpc>
              <a:buNone/>
            </a:pPr>
            <a:r>
              <a:rPr lang="en-US" sz="1350" dirty="0">
                <a:solidFill>
                  <a:srgbClr val="2C3249"/>
                </a:solidFill>
                <a:latin typeface="Martel Sans" pitchFamily="34" charset="0"/>
                <a:ea typeface="Martel Sans" pitchFamily="34" charset="-122"/>
                <a:cs typeface="Martel Sans" pitchFamily="34" charset="-120"/>
              </a:rPr>
              <a:t>Use standard views for data security and simplifying complex joins. Reserve materialized views for performance-critical aggregations accessed frequently.</a:t>
            </a:r>
            <a:endParaRPr lang="en-US" sz="1350" dirty="0"/>
          </a:p>
        </p:txBody>
      </p:sp>
      <p:sp>
        <p:nvSpPr>
          <p:cNvPr id="18" name="Shape 13"/>
          <p:cNvSpPr/>
          <p:nvPr/>
        </p:nvSpPr>
        <p:spPr>
          <a:xfrm>
            <a:off x="7403902" y="4032647"/>
            <a:ext cx="6516648" cy="2315408"/>
          </a:xfrm>
          <a:prstGeom prst="roundRect">
            <a:avLst>
              <a:gd name="adj" fmla="val 3219"/>
            </a:avLst>
          </a:prstGeom>
          <a:solidFill>
            <a:srgbClr val="DFECE9"/>
          </a:solidFill>
          <a:ln w="7620">
            <a:solidFill>
              <a:srgbClr val="C5D2CF"/>
            </a:solidFill>
            <a:prstDash val="solid"/>
          </a:ln>
        </p:spPr>
        <p:txBody>
          <a:bodyPr/>
          <a:lstStyle/>
          <a:p>
            <a:endParaRPr lang="en-IN"/>
          </a:p>
        </p:txBody>
      </p:sp>
      <p:sp>
        <p:nvSpPr>
          <p:cNvPr id="19" name="Shape 14"/>
          <p:cNvSpPr/>
          <p:nvPr/>
        </p:nvSpPr>
        <p:spPr>
          <a:xfrm>
            <a:off x="7588925" y="4217670"/>
            <a:ext cx="532448" cy="532448"/>
          </a:xfrm>
          <a:prstGeom prst="roundRect">
            <a:avLst>
              <a:gd name="adj" fmla="val 17171791"/>
            </a:avLst>
          </a:prstGeom>
          <a:solidFill>
            <a:srgbClr val="437066"/>
          </a:solidFill>
          <a:ln/>
        </p:spPr>
        <p:txBody>
          <a:bodyPr/>
          <a:lstStyle/>
          <a:p>
            <a:endParaRPr lang="en-IN"/>
          </a:p>
        </p:txBody>
      </p:sp>
      <p:pic>
        <p:nvPicPr>
          <p:cNvPr id="20" name="Image 3" descr="preencoded.png"/>
          <p:cNvPicPr>
            <a:picLocks noChangeAspect="1"/>
          </p:cNvPicPr>
          <p:nvPr/>
        </p:nvPicPr>
        <p:blipFill>
          <a:blip r:embed="rId6"/>
          <a:stretch>
            <a:fillRect/>
          </a:stretch>
        </p:blipFill>
        <p:spPr>
          <a:xfrm>
            <a:off x="7735372" y="4334113"/>
            <a:ext cx="239554" cy="299442"/>
          </a:xfrm>
          <a:prstGeom prst="rect">
            <a:avLst/>
          </a:prstGeom>
        </p:spPr>
      </p:pic>
      <p:sp>
        <p:nvSpPr>
          <p:cNvPr id="21" name="Text 15"/>
          <p:cNvSpPr/>
          <p:nvPr/>
        </p:nvSpPr>
        <p:spPr>
          <a:xfrm>
            <a:off x="7588925" y="4927521"/>
            <a:ext cx="2218492" cy="277178"/>
          </a:xfrm>
          <a:prstGeom prst="rect">
            <a:avLst/>
          </a:prstGeom>
          <a:noFill/>
          <a:ln/>
        </p:spPr>
        <p:txBody>
          <a:bodyPr wrap="none" lIns="0" tIns="0" rIns="0" bIns="0" rtlCol="0" anchor="t"/>
          <a:lstStyle/>
          <a:p>
            <a:pPr marL="0" indent="0" algn="l">
              <a:lnSpc>
                <a:spcPts val="2150"/>
              </a:lnSpc>
              <a:buNone/>
            </a:pPr>
            <a:r>
              <a:rPr lang="en-US" sz="1700" dirty="0">
                <a:solidFill>
                  <a:srgbClr val="2C3249"/>
                </a:solidFill>
                <a:latin typeface="Kanit Light" pitchFamily="34" charset="0"/>
                <a:ea typeface="Kanit Light" pitchFamily="34" charset="-122"/>
                <a:cs typeface="Kanit Light" pitchFamily="34" charset="-120"/>
              </a:rPr>
              <a:t>Security Model</a:t>
            </a:r>
            <a:endParaRPr lang="en-US" sz="1700" dirty="0"/>
          </a:p>
        </p:txBody>
      </p:sp>
      <p:sp>
        <p:nvSpPr>
          <p:cNvPr id="22" name="Text 16"/>
          <p:cNvSpPr/>
          <p:nvPr/>
        </p:nvSpPr>
        <p:spPr>
          <a:xfrm>
            <a:off x="7588925" y="5311140"/>
            <a:ext cx="6146602" cy="851892"/>
          </a:xfrm>
          <a:prstGeom prst="rect">
            <a:avLst/>
          </a:prstGeom>
          <a:noFill/>
          <a:ln/>
        </p:spPr>
        <p:txBody>
          <a:bodyPr wrap="square" lIns="0" tIns="0" rIns="0" bIns="0" rtlCol="0" anchor="t"/>
          <a:lstStyle/>
          <a:p>
            <a:pPr marL="0" indent="0" algn="l">
              <a:lnSpc>
                <a:spcPts val="2200"/>
              </a:lnSpc>
              <a:buNone/>
            </a:pPr>
            <a:r>
              <a:rPr lang="en-US" sz="1350" dirty="0">
                <a:solidFill>
                  <a:srgbClr val="2C3249"/>
                </a:solidFill>
                <a:latin typeface="Martel Sans" pitchFamily="34" charset="0"/>
                <a:ea typeface="Martel Sans" pitchFamily="34" charset="-122"/>
                <a:cs typeface="Martel Sans" pitchFamily="34" charset="-120"/>
              </a:rPr>
              <a:t>Implement least-privilege access with functional roles. Use a role hierarchy that mirrors your organization structure. Regularly audit access patterns.</a:t>
            </a:r>
            <a:endParaRPr lang="en-US" sz="1350" dirty="0"/>
          </a:p>
        </p:txBody>
      </p:sp>
      <p:sp>
        <p:nvSpPr>
          <p:cNvPr id="23" name="Text 17"/>
          <p:cNvSpPr/>
          <p:nvPr/>
        </p:nvSpPr>
        <p:spPr>
          <a:xfrm>
            <a:off x="709851" y="6547723"/>
            <a:ext cx="13210699" cy="567928"/>
          </a:xfrm>
          <a:prstGeom prst="rect">
            <a:avLst/>
          </a:prstGeom>
          <a:noFill/>
          <a:ln/>
        </p:spPr>
        <p:txBody>
          <a:bodyPr wrap="square" lIns="0" tIns="0" rIns="0" bIns="0" rtlCol="0" anchor="t"/>
          <a:lstStyle/>
          <a:p>
            <a:pPr marL="0" indent="0" algn="l">
              <a:lnSpc>
                <a:spcPts val="2200"/>
              </a:lnSpc>
              <a:buNone/>
            </a:pPr>
            <a:r>
              <a:rPr lang="en-US" sz="1350" dirty="0">
                <a:solidFill>
                  <a:srgbClr val="2C3249"/>
                </a:solidFill>
                <a:latin typeface="Martel Sans" pitchFamily="34" charset="0"/>
                <a:ea typeface="Martel Sans" pitchFamily="34" charset="-122"/>
                <a:cs typeface="Martel Sans" pitchFamily="34" charset="-120"/>
              </a:rPr>
              <a:t>Remember that Snowflake separates storage and compute, which should influence your design decisions. Objects that consume storage (tables, materialized views) incur ongoing costs, while compute resources scale independently based on workload needs.</a:t>
            </a:r>
            <a:endParaRPr lang="en-US" sz="1350" dirty="0"/>
          </a:p>
        </p:txBody>
      </p:sp>
      <p:sp>
        <p:nvSpPr>
          <p:cNvPr id="24" name="Text 18"/>
          <p:cNvSpPr/>
          <p:nvPr/>
        </p:nvSpPr>
        <p:spPr>
          <a:xfrm>
            <a:off x="709851" y="7315319"/>
            <a:ext cx="13210699" cy="283964"/>
          </a:xfrm>
          <a:prstGeom prst="rect">
            <a:avLst/>
          </a:prstGeom>
          <a:noFill/>
          <a:ln/>
        </p:spPr>
        <p:txBody>
          <a:bodyPr wrap="none" lIns="0" tIns="0" rIns="0" bIns="0" rtlCol="0" anchor="t"/>
          <a:lstStyle/>
          <a:p>
            <a:pPr marL="0" indent="0" algn="l">
              <a:lnSpc>
                <a:spcPts val="2200"/>
              </a:lnSpc>
              <a:buNone/>
            </a:pPr>
            <a:r>
              <a:rPr lang="en-US" sz="1350" dirty="0">
                <a:solidFill>
                  <a:srgbClr val="2C3249"/>
                </a:solidFill>
                <a:latin typeface="Martel Sans" pitchFamily="34" charset="0"/>
                <a:ea typeface="Martel Sans" pitchFamily="34" charset="-122"/>
                <a:cs typeface="Martel Sans" pitchFamily="34" charset="-120"/>
              </a:rPr>
              <a:t>For complex operations, combine stored procedures with task scheduling to automate workflows and ensure consistency in your data processing pipelines.</a:t>
            </a:r>
            <a:endParaRPr lang="en-US" sz="1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0317"/>
            <a:ext cx="6559987"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User Roles and Access Control</a:t>
            </a:r>
            <a:endParaRPr lang="en-US" sz="3900" dirty="0"/>
          </a:p>
        </p:txBody>
      </p:sp>
      <p:sp>
        <p:nvSpPr>
          <p:cNvPr id="3" name="Text 1"/>
          <p:cNvSpPr/>
          <p:nvPr/>
        </p:nvSpPr>
        <p:spPr>
          <a:xfrm>
            <a:off x="793790" y="1647230"/>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 implements a role-based access control system that determines what actions users can perform on which objects. Roles can be assigned to users and hierarchically organized.</a:t>
            </a:r>
            <a:endParaRPr lang="en-US" sz="1550" dirty="0"/>
          </a:p>
        </p:txBody>
      </p:sp>
      <p:sp>
        <p:nvSpPr>
          <p:cNvPr id="4" name="Shape 2"/>
          <p:cNvSpPr/>
          <p:nvPr/>
        </p:nvSpPr>
        <p:spPr>
          <a:xfrm>
            <a:off x="793790" y="2505551"/>
            <a:ext cx="6422231" cy="2985135"/>
          </a:xfrm>
          <a:prstGeom prst="roundRect">
            <a:avLst>
              <a:gd name="adj" fmla="val 3676"/>
            </a:avLst>
          </a:prstGeom>
          <a:solidFill>
            <a:srgbClr val="FFFFFF"/>
          </a:solidFill>
          <a:ln w="22860">
            <a:solidFill>
              <a:srgbClr val="C5D2CF"/>
            </a:solidFill>
            <a:prstDash val="solid"/>
          </a:ln>
        </p:spPr>
        <p:txBody>
          <a:bodyPr/>
          <a:lstStyle/>
          <a:p>
            <a:endParaRPr lang="en-IN"/>
          </a:p>
        </p:txBody>
      </p:sp>
      <p:sp>
        <p:nvSpPr>
          <p:cNvPr id="5" name="Shape 3"/>
          <p:cNvSpPr/>
          <p:nvPr/>
        </p:nvSpPr>
        <p:spPr>
          <a:xfrm>
            <a:off x="770930" y="2505551"/>
            <a:ext cx="91440" cy="2985135"/>
          </a:xfrm>
          <a:prstGeom prst="roundRect">
            <a:avLst>
              <a:gd name="adj" fmla="val 91163"/>
            </a:avLst>
          </a:prstGeom>
          <a:solidFill>
            <a:srgbClr val="437066"/>
          </a:solidFill>
          <a:ln/>
        </p:spPr>
        <p:txBody>
          <a:bodyPr/>
          <a:lstStyle/>
          <a:p>
            <a:endParaRPr lang="en-IN"/>
          </a:p>
        </p:txBody>
      </p:sp>
      <p:sp>
        <p:nvSpPr>
          <p:cNvPr id="6" name="Text 4"/>
          <p:cNvSpPr/>
          <p:nvPr/>
        </p:nvSpPr>
        <p:spPr>
          <a:xfrm>
            <a:off x="1083588" y="272676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System-Defined Roles</a:t>
            </a:r>
            <a:endParaRPr lang="en-US" sz="1950" dirty="0"/>
          </a:p>
        </p:txBody>
      </p:sp>
      <p:sp>
        <p:nvSpPr>
          <p:cNvPr id="7" name="Text 5"/>
          <p:cNvSpPr/>
          <p:nvPr/>
        </p:nvSpPr>
        <p:spPr>
          <a:xfrm>
            <a:off x="1083588" y="3155990"/>
            <a:ext cx="591121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ACCOUNTADMIN:</a:t>
            </a:r>
            <a:r>
              <a:rPr lang="en-US" sz="1550" dirty="0">
                <a:solidFill>
                  <a:srgbClr val="2C3249"/>
                </a:solidFill>
                <a:latin typeface="Martel Sans" pitchFamily="34" charset="0"/>
                <a:ea typeface="Martel Sans" pitchFamily="34" charset="-122"/>
                <a:cs typeface="Martel Sans" pitchFamily="34" charset="-120"/>
              </a:rPr>
              <a:t> Top-level administration role with full control</a:t>
            </a:r>
            <a:endParaRPr lang="en-US" sz="1550" dirty="0"/>
          </a:p>
        </p:txBody>
      </p:sp>
      <p:sp>
        <p:nvSpPr>
          <p:cNvPr id="8" name="Text 6"/>
          <p:cNvSpPr/>
          <p:nvPr/>
        </p:nvSpPr>
        <p:spPr>
          <a:xfrm>
            <a:off x="1083588" y="3860483"/>
            <a:ext cx="591121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SECURITYADMIN:</a:t>
            </a:r>
            <a:r>
              <a:rPr lang="en-US" sz="1550" dirty="0">
                <a:solidFill>
                  <a:srgbClr val="2C3249"/>
                </a:solidFill>
                <a:latin typeface="Martel Sans" pitchFamily="34" charset="0"/>
                <a:ea typeface="Martel Sans" pitchFamily="34" charset="-122"/>
                <a:cs typeface="Martel Sans" pitchFamily="34" charset="-120"/>
              </a:rPr>
              <a:t> Manages users, roles, and privileges</a:t>
            </a:r>
            <a:endParaRPr lang="en-US" sz="1550" dirty="0"/>
          </a:p>
        </p:txBody>
      </p:sp>
      <p:sp>
        <p:nvSpPr>
          <p:cNvPr id="9" name="Text 7"/>
          <p:cNvSpPr/>
          <p:nvPr/>
        </p:nvSpPr>
        <p:spPr>
          <a:xfrm>
            <a:off x="1083588" y="4247436"/>
            <a:ext cx="591121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SYSADMIN:</a:t>
            </a:r>
            <a:r>
              <a:rPr lang="en-US" sz="1550" dirty="0">
                <a:solidFill>
                  <a:srgbClr val="2C3249"/>
                </a:solidFill>
                <a:latin typeface="Martel Sans" pitchFamily="34" charset="0"/>
                <a:ea typeface="Martel Sans" pitchFamily="34" charset="-122"/>
                <a:cs typeface="Martel Sans" pitchFamily="34" charset="-120"/>
              </a:rPr>
              <a:t> Creates and manages databases and warehouses</a:t>
            </a:r>
            <a:endParaRPr lang="en-US" sz="1550" dirty="0"/>
          </a:p>
        </p:txBody>
      </p:sp>
      <p:sp>
        <p:nvSpPr>
          <p:cNvPr id="10" name="Text 8"/>
          <p:cNvSpPr/>
          <p:nvPr/>
        </p:nvSpPr>
        <p:spPr>
          <a:xfrm>
            <a:off x="1083588" y="4951928"/>
            <a:ext cx="591121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PUBLIC:</a:t>
            </a:r>
            <a:r>
              <a:rPr lang="en-US" sz="1550" dirty="0">
                <a:solidFill>
                  <a:srgbClr val="2C3249"/>
                </a:solidFill>
                <a:latin typeface="Martel Sans" pitchFamily="34" charset="0"/>
                <a:ea typeface="Martel Sans" pitchFamily="34" charset="-122"/>
                <a:cs typeface="Martel Sans" pitchFamily="34" charset="-120"/>
              </a:rPr>
              <a:t> Automatically granted to all users</a:t>
            </a:r>
            <a:endParaRPr lang="en-US" sz="1550" dirty="0"/>
          </a:p>
        </p:txBody>
      </p:sp>
      <p:sp>
        <p:nvSpPr>
          <p:cNvPr id="11" name="Shape 9"/>
          <p:cNvSpPr/>
          <p:nvPr/>
        </p:nvSpPr>
        <p:spPr>
          <a:xfrm>
            <a:off x="7414379" y="2505551"/>
            <a:ext cx="6422231" cy="2985135"/>
          </a:xfrm>
          <a:prstGeom prst="roundRect">
            <a:avLst>
              <a:gd name="adj" fmla="val 3676"/>
            </a:avLst>
          </a:prstGeom>
          <a:solidFill>
            <a:srgbClr val="FFFFFF"/>
          </a:solidFill>
          <a:ln w="22860">
            <a:solidFill>
              <a:srgbClr val="C5D2CF"/>
            </a:solidFill>
            <a:prstDash val="solid"/>
          </a:ln>
        </p:spPr>
        <p:txBody>
          <a:bodyPr/>
          <a:lstStyle/>
          <a:p>
            <a:endParaRPr lang="en-IN"/>
          </a:p>
        </p:txBody>
      </p:sp>
      <p:sp>
        <p:nvSpPr>
          <p:cNvPr id="12" name="Shape 10"/>
          <p:cNvSpPr/>
          <p:nvPr/>
        </p:nvSpPr>
        <p:spPr>
          <a:xfrm>
            <a:off x="7391519" y="2505551"/>
            <a:ext cx="91440" cy="2985135"/>
          </a:xfrm>
          <a:prstGeom prst="roundRect">
            <a:avLst>
              <a:gd name="adj" fmla="val 91163"/>
            </a:avLst>
          </a:prstGeom>
          <a:solidFill>
            <a:srgbClr val="437066"/>
          </a:solidFill>
          <a:ln/>
        </p:spPr>
        <p:txBody>
          <a:bodyPr/>
          <a:lstStyle/>
          <a:p>
            <a:endParaRPr lang="en-IN"/>
          </a:p>
        </p:txBody>
      </p:sp>
      <p:sp>
        <p:nvSpPr>
          <p:cNvPr id="13" name="Text 11"/>
          <p:cNvSpPr/>
          <p:nvPr/>
        </p:nvSpPr>
        <p:spPr>
          <a:xfrm>
            <a:off x="7704177" y="272676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Custom Roles</a:t>
            </a:r>
            <a:endParaRPr lang="en-US" sz="1950" dirty="0"/>
          </a:p>
        </p:txBody>
      </p:sp>
      <p:sp>
        <p:nvSpPr>
          <p:cNvPr id="14" name="Text 12"/>
          <p:cNvSpPr/>
          <p:nvPr/>
        </p:nvSpPr>
        <p:spPr>
          <a:xfrm>
            <a:off x="7704177" y="3155990"/>
            <a:ext cx="591121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Create role hierarchies for specific business needs</a:t>
            </a:r>
            <a:endParaRPr lang="en-US" sz="1550" dirty="0"/>
          </a:p>
        </p:txBody>
      </p:sp>
      <p:sp>
        <p:nvSpPr>
          <p:cNvPr id="15" name="Text 13"/>
          <p:cNvSpPr/>
          <p:nvPr/>
        </p:nvSpPr>
        <p:spPr>
          <a:xfrm>
            <a:off x="7704177" y="3542943"/>
            <a:ext cx="591121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Implement least privilege principle</a:t>
            </a:r>
            <a:endParaRPr lang="en-US" sz="1550" dirty="0"/>
          </a:p>
        </p:txBody>
      </p:sp>
      <p:sp>
        <p:nvSpPr>
          <p:cNvPr id="16" name="Text 14"/>
          <p:cNvSpPr/>
          <p:nvPr/>
        </p:nvSpPr>
        <p:spPr>
          <a:xfrm>
            <a:off x="7704177" y="3929896"/>
            <a:ext cx="591121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Control access at database, schema, or object level</a:t>
            </a:r>
            <a:endParaRPr lang="en-US" sz="1550" dirty="0"/>
          </a:p>
        </p:txBody>
      </p:sp>
      <p:sp>
        <p:nvSpPr>
          <p:cNvPr id="17" name="Text 15"/>
          <p:cNvSpPr/>
          <p:nvPr/>
        </p:nvSpPr>
        <p:spPr>
          <a:xfrm>
            <a:off x="7704177" y="4316849"/>
            <a:ext cx="591121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Apply column-level security for sensitive data</a:t>
            </a:r>
            <a:endParaRPr lang="en-US" sz="1550" dirty="0"/>
          </a:p>
        </p:txBody>
      </p:sp>
      <p:sp>
        <p:nvSpPr>
          <p:cNvPr id="18" name="Shape 16"/>
          <p:cNvSpPr/>
          <p:nvPr/>
        </p:nvSpPr>
        <p:spPr>
          <a:xfrm>
            <a:off x="793790" y="5713928"/>
            <a:ext cx="13042821" cy="1885355"/>
          </a:xfrm>
          <a:prstGeom prst="roundRect">
            <a:avLst>
              <a:gd name="adj" fmla="val 4421"/>
            </a:avLst>
          </a:prstGeom>
          <a:solidFill>
            <a:srgbClr val="F2F2F2"/>
          </a:solidFill>
          <a:ln/>
        </p:spPr>
        <p:txBody>
          <a:bodyPr/>
          <a:lstStyle/>
          <a:p>
            <a:endParaRPr lang="en-IN"/>
          </a:p>
        </p:txBody>
      </p:sp>
      <p:sp>
        <p:nvSpPr>
          <p:cNvPr id="19" name="Shape 17"/>
          <p:cNvSpPr/>
          <p:nvPr/>
        </p:nvSpPr>
        <p:spPr>
          <a:xfrm>
            <a:off x="783908" y="5713928"/>
            <a:ext cx="13062585" cy="1885355"/>
          </a:xfrm>
          <a:prstGeom prst="roundRect">
            <a:avLst>
              <a:gd name="adj" fmla="val 1579"/>
            </a:avLst>
          </a:prstGeom>
          <a:solidFill>
            <a:srgbClr val="F2F2F2"/>
          </a:solidFill>
          <a:ln/>
        </p:spPr>
        <p:txBody>
          <a:bodyPr/>
          <a:lstStyle/>
          <a:p>
            <a:endParaRPr lang="en-IN"/>
          </a:p>
        </p:txBody>
      </p:sp>
      <p:sp>
        <p:nvSpPr>
          <p:cNvPr id="20" name="Text 18"/>
          <p:cNvSpPr/>
          <p:nvPr/>
        </p:nvSpPr>
        <p:spPr>
          <a:xfrm>
            <a:off x="982266" y="5862757"/>
            <a:ext cx="12665869" cy="1587698"/>
          </a:xfrm>
          <a:prstGeom prst="rect">
            <a:avLst/>
          </a:prstGeom>
          <a:noFill/>
          <a:ln/>
        </p:spPr>
        <p:txBody>
          <a:bodyPr wrap="square" lIns="0" tIns="0" rIns="0" bIns="0" rtlCol="0" anchor="t"/>
          <a:lstStyle/>
          <a:p>
            <a:pPr marL="285750" indent="-285750" algn="l">
              <a:lnSpc>
                <a:spcPts val="2500"/>
              </a:lnSpc>
              <a:buFont typeface="Wingdings" panose="05000000000000000000" pitchFamily="2" charset="2"/>
              <a:buChar char="n"/>
            </a:pPr>
            <a:r>
              <a:rPr lang="en-US" sz="1550" dirty="0">
                <a:solidFill>
                  <a:srgbClr val="2C3249"/>
                </a:solidFill>
                <a:highlight>
                  <a:srgbClr val="F2F2F2"/>
                </a:highlight>
                <a:latin typeface="Consolas" pitchFamily="34" charset="0"/>
                <a:ea typeface="Consolas" pitchFamily="34" charset="-122"/>
                <a:cs typeface="Consolas" pitchFamily="34" charset="-120"/>
              </a:rPr>
              <a:t>Create custom role and grant privileges</a:t>
            </a:r>
          </a:p>
          <a:p>
            <a:pPr marL="285750" indent="-285750" algn="l">
              <a:lnSpc>
                <a:spcPts val="2500"/>
              </a:lnSpc>
              <a:buFont typeface="Wingdings" panose="05000000000000000000" pitchFamily="2" charset="2"/>
              <a:buChar char="n"/>
            </a:pPr>
            <a:r>
              <a:rPr lang="en-US" sz="1550" dirty="0">
                <a:solidFill>
                  <a:srgbClr val="2C3249"/>
                </a:solidFill>
                <a:highlight>
                  <a:srgbClr val="F2F2F2"/>
                </a:highlight>
                <a:latin typeface="Consolas" pitchFamily="34" charset="0"/>
                <a:ea typeface="Consolas" pitchFamily="34" charset="-122"/>
                <a:cs typeface="Consolas" pitchFamily="34" charset="-120"/>
              </a:rPr>
              <a:t>CREATE ROLE data_analyst;GRANT USAGE ON DATABASE analytics TO ROLE data_analyst;GRANT USAGE ON SCHEMA analytics.marketing TO ROLE data_analyst;GRANT SELECT ON TABLE analytics.marketing.campaign_performance TO ROLE data_analyst;</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774269" y="2800112"/>
            <a:ext cx="11081742" cy="620078"/>
          </a:xfrm>
          <a:prstGeom prst="rect">
            <a:avLst/>
          </a:prstGeom>
          <a:noFill/>
          <a:ln/>
        </p:spPr>
        <p:txBody>
          <a:bodyPr wrap="none" lIns="0" tIns="0" rIns="0" bIns="0" rtlCol="0" anchor="t"/>
          <a:lstStyle/>
          <a:p>
            <a:pPr marL="0" indent="0" algn="ctr">
              <a:lnSpc>
                <a:spcPts val="4850"/>
              </a:lnSpc>
              <a:buNone/>
            </a:pPr>
            <a:r>
              <a:rPr lang="en-US" sz="3900" dirty="0">
                <a:solidFill>
                  <a:srgbClr val="FFFFFF"/>
                </a:solidFill>
                <a:latin typeface="Kanit Light" pitchFamily="34" charset="0"/>
                <a:ea typeface="Kanit Light" pitchFamily="34" charset="-122"/>
                <a:cs typeface="Kanit Light" pitchFamily="34" charset="-120"/>
              </a:rPr>
              <a:t>Module 4: Data Loading in Snowflake Using AWS S3</a:t>
            </a:r>
            <a:endParaRPr lang="en-US" sz="3900" dirty="0"/>
          </a:p>
        </p:txBody>
      </p:sp>
      <p:sp>
        <p:nvSpPr>
          <p:cNvPr id="3" name="Text 1"/>
          <p:cNvSpPr/>
          <p:nvPr/>
        </p:nvSpPr>
        <p:spPr>
          <a:xfrm>
            <a:off x="793790" y="3717846"/>
            <a:ext cx="13042821" cy="1711642"/>
          </a:xfrm>
          <a:prstGeom prst="rect">
            <a:avLst/>
          </a:prstGeom>
          <a:noFill/>
          <a:ln/>
        </p:spPr>
        <p:txBody>
          <a:bodyPr wrap="square" lIns="0" tIns="0" rIns="0" bIns="0" rtlCol="0" anchor="t"/>
          <a:lstStyle/>
          <a:p>
            <a:pPr marL="0" indent="0" algn="ctr">
              <a:lnSpc>
                <a:spcPts val="6700"/>
              </a:lnSpc>
              <a:buNone/>
            </a:pPr>
            <a:r>
              <a:rPr lang="en-US" sz="5350" dirty="0">
                <a:solidFill>
                  <a:srgbClr val="FFFFFF"/>
                </a:solidFill>
                <a:latin typeface="Kanit Light" pitchFamily="34" charset="0"/>
                <a:ea typeface="Kanit Light" pitchFamily="34" charset="-122"/>
                <a:cs typeface="Kanit Light" pitchFamily="34" charset="-120"/>
              </a:rPr>
              <a:t>Efficient strategies for bringing your data into Snowflake</a:t>
            </a:r>
            <a:endParaRPr lang="en-US" sz="53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081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Data Loading in Snowflake Using AWS S3</a:t>
            </a:r>
            <a:endParaRPr lang="en-US" sz="3900" dirty="0"/>
          </a:p>
        </p:txBody>
      </p:sp>
      <p:sp>
        <p:nvSpPr>
          <p:cNvPr id="4" name="Text 1"/>
          <p:cNvSpPr/>
          <p:nvPr/>
        </p:nvSpPr>
        <p:spPr>
          <a:xfrm>
            <a:off x="793790" y="424862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 comprehensive guide for data engineers and cloud architects to efficiently move data from AWS S3 to Snowflake, covering staging, loading mechanisms, automation, and optimization techniques for both batch and streaming workloads.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23192"/>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Day 2 Agenda</a:t>
            </a:r>
            <a:endParaRPr lang="en-US" sz="3900" dirty="0"/>
          </a:p>
        </p:txBody>
      </p:sp>
      <p:sp>
        <p:nvSpPr>
          <p:cNvPr id="3" name="Text 1"/>
          <p:cNvSpPr/>
          <p:nvPr/>
        </p:nvSpPr>
        <p:spPr>
          <a:xfrm>
            <a:off x="793790" y="274010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Kanit Light" pitchFamily="34" charset="0"/>
                <a:ea typeface="Kanit Light" pitchFamily="34" charset="-122"/>
                <a:cs typeface="Kanit Light" pitchFamily="34" charset="-120"/>
              </a:rPr>
              <a:t>01</a:t>
            </a:r>
            <a:endParaRPr lang="en-US" sz="1550" dirty="0"/>
          </a:p>
        </p:txBody>
      </p:sp>
      <p:sp>
        <p:nvSpPr>
          <p:cNvPr id="4" name="Shape 2"/>
          <p:cNvSpPr/>
          <p:nvPr/>
        </p:nvSpPr>
        <p:spPr>
          <a:xfrm>
            <a:off x="793790" y="3054429"/>
            <a:ext cx="6422231" cy="22860"/>
          </a:xfrm>
          <a:prstGeom prst="rect">
            <a:avLst/>
          </a:prstGeom>
          <a:solidFill>
            <a:srgbClr val="437066"/>
          </a:solidFill>
          <a:ln/>
        </p:spPr>
        <p:txBody>
          <a:bodyPr/>
          <a:lstStyle/>
          <a:p>
            <a:endParaRPr lang="en-IN"/>
          </a:p>
        </p:txBody>
      </p:sp>
      <p:sp>
        <p:nvSpPr>
          <p:cNvPr id="5" name="Text 3"/>
          <p:cNvSpPr/>
          <p:nvPr/>
        </p:nvSpPr>
        <p:spPr>
          <a:xfrm>
            <a:off x="793790" y="319932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Snowflake Objects</a:t>
            </a:r>
            <a:endParaRPr lang="en-US" sz="1950" dirty="0"/>
          </a:p>
        </p:txBody>
      </p:sp>
      <p:sp>
        <p:nvSpPr>
          <p:cNvPr id="6" name="Text 4"/>
          <p:cNvSpPr/>
          <p:nvPr/>
        </p:nvSpPr>
        <p:spPr>
          <a:xfrm>
            <a:off x="793790" y="3628549"/>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Databases, schemas, tables, views, and stored procedures</a:t>
            </a:r>
            <a:endParaRPr lang="en-US" sz="1550" dirty="0"/>
          </a:p>
        </p:txBody>
      </p:sp>
      <p:sp>
        <p:nvSpPr>
          <p:cNvPr id="7" name="Text 5"/>
          <p:cNvSpPr/>
          <p:nvPr/>
        </p:nvSpPr>
        <p:spPr>
          <a:xfrm>
            <a:off x="7414379" y="274010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Kanit Light" pitchFamily="34" charset="0"/>
                <a:ea typeface="Kanit Light" pitchFamily="34" charset="-122"/>
                <a:cs typeface="Kanit Light" pitchFamily="34" charset="-120"/>
              </a:rPr>
              <a:t>02</a:t>
            </a:r>
            <a:endParaRPr lang="en-US" sz="1550" dirty="0"/>
          </a:p>
        </p:txBody>
      </p:sp>
      <p:sp>
        <p:nvSpPr>
          <p:cNvPr id="8" name="Shape 6"/>
          <p:cNvSpPr/>
          <p:nvPr/>
        </p:nvSpPr>
        <p:spPr>
          <a:xfrm>
            <a:off x="7414379" y="3054429"/>
            <a:ext cx="6422231" cy="22860"/>
          </a:xfrm>
          <a:prstGeom prst="rect">
            <a:avLst/>
          </a:prstGeom>
          <a:solidFill>
            <a:srgbClr val="437066"/>
          </a:solidFill>
          <a:ln/>
        </p:spPr>
        <p:txBody>
          <a:bodyPr/>
          <a:lstStyle/>
          <a:p>
            <a:endParaRPr lang="en-IN"/>
          </a:p>
        </p:txBody>
      </p:sp>
      <p:sp>
        <p:nvSpPr>
          <p:cNvPr id="9" name="Text 7"/>
          <p:cNvSpPr/>
          <p:nvPr/>
        </p:nvSpPr>
        <p:spPr>
          <a:xfrm>
            <a:off x="7414379" y="319932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SQL Commands</a:t>
            </a:r>
            <a:endParaRPr lang="en-US" sz="1950" dirty="0"/>
          </a:p>
        </p:txBody>
      </p:sp>
      <p:sp>
        <p:nvSpPr>
          <p:cNvPr id="10" name="Text 8"/>
          <p:cNvSpPr/>
          <p:nvPr/>
        </p:nvSpPr>
        <p:spPr>
          <a:xfrm>
            <a:off x="7414379" y="3628549"/>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DDL, DML, and query constructs for effective data manipulation</a:t>
            </a:r>
            <a:endParaRPr lang="en-US" sz="1550" dirty="0"/>
          </a:p>
        </p:txBody>
      </p:sp>
      <p:sp>
        <p:nvSpPr>
          <p:cNvPr id="11" name="Text 9"/>
          <p:cNvSpPr/>
          <p:nvPr/>
        </p:nvSpPr>
        <p:spPr>
          <a:xfrm>
            <a:off x="793790" y="429327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Kanit Light" pitchFamily="34" charset="0"/>
                <a:ea typeface="Kanit Light" pitchFamily="34" charset="-122"/>
                <a:cs typeface="Kanit Light" pitchFamily="34" charset="-120"/>
              </a:rPr>
              <a:t>03</a:t>
            </a:r>
            <a:endParaRPr lang="en-US" sz="1550" dirty="0"/>
          </a:p>
        </p:txBody>
      </p:sp>
      <p:sp>
        <p:nvSpPr>
          <p:cNvPr id="12" name="Shape 10"/>
          <p:cNvSpPr/>
          <p:nvPr/>
        </p:nvSpPr>
        <p:spPr>
          <a:xfrm>
            <a:off x="793790" y="4607600"/>
            <a:ext cx="6422231" cy="22860"/>
          </a:xfrm>
          <a:prstGeom prst="rect">
            <a:avLst/>
          </a:prstGeom>
          <a:solidFill>
            <a:srgbClr val="437066"/>
          </a:solidFill>
          <a:ln/>
        </p:spPr>
        <p:txBody>
          <a:bodyPr/>
          <a:lstStyle/>
          <a:p>
            <a:endParaRPr lang="en-IN"/>
          </a:p>
        </p:txBody>
      </p:sp>
      <p:sp>
        <p:nvSpPr>
          <p:cNvPr id="13" name="Text 11"/>
          <p:cNvSpPr/>
          <p:nvPr/>
        </p:nvSpPr>
        <p:spPr>
          <a:xfrm>
            <a:off x="793790" y="475249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Data Loading</a:t>
            </a:r>
            <a:endParaRPr lang="en-US" sz="1950" dirty="0"/>
          </a:p>
        </p:txBody>
      </p:sp>
      <p:sp>
        <p:nvSpPr>
          <p:cNvPr id="14" name="Text 12"/>
          <p:cNvSpPr/>
          <p:nvPr/>
        </p:nvSpPr>
        <p:spPr>
          <a:xfrm>
            <a:off x="793790" y="5181719"/>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Loading data from AWS S3 using COPY INTO and Snowpipe</a:t>
            </a:r>
            <a:endParaRPr lang="en-US" sz="1550" dirty="0"/>
          </a:p>
        </p:txBody>
      </p:sp>
      <p:sp>
        <p:nvSpPr>
          <p:cNvPr id="15" name="Text 13"/>
          <p:cNvSpPr/>
          <p:nvPr/>
        </p:nvSpPr>
        <p:spPr>
          <a:xfrm>
            <a:off x="7414379" y="429327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Kanit Light" pitchFamily="34" charset="0"/>
                <a:ea typeface="Kanit Light" pitchFamily="34" charset="-122"/>
                <a:cs typeface="Kanit Light" pitchFamily="34" charset="-120"/>
              </a:rPr>
              <a:t>04</a:t>
            </a:r>
            <a:endParaRPr lang="en-US" sz="1550" dirty="0"/>
          </a:p>
        </p:txBody>
      </p:sp>
      <p:sp>
        <p:nvSpPr>
          <p:cNvPr id="16" name="Shape 14"/>
          <p:cNvSpPr/>
          <p:nvPr/>
        </p:nvSpPr>
        <p:spPr>
          <a:xfrm>
            <a:off x="7414379" y="4607600"/>
            <a:ext cx="6422231" cy="22860"/>
          </a:xfrm>
          <a:prstGeom prst="rect">
            <a:avLst/>
          </a:prstGeom>
          <a:solidFill>
            <a:srgbClr val="437066"/>
          </a:solidFill>
          <a:ln/>
        </p:spPr>
        <p:txBody>
          <a:bodyPr/>
          <a:lstStyle/>
          <a:p>
            <a:endParaRPr lang="en-IN"/>
          </a:p>
        </p:txBody>
      </p:sp>
      <p:sp>
        <p:nvSpPr>
          <p:cNvPr id="17" name="Text 15"/>
          <p:cNvSpPr/>
          <p:nvPr/>
        </p:nvSpPr>
        <p:spPr>
          <a:xfrm>
            <a:off x="7414379" y="475249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Stage Management</a:t>
            </a:r>
            <a:endParaRPr lang="en-US" sz="1950" dirty="0"/>
          </a:p>
        </p:txBody>
      </p:sp>
      <p:sp>
        <p:nvSpPr>
          <p:cNvPr id="18" name="Text 16"/>
          <p:cNvSpPr/>
          <p:nvPr/>
        </p:nvSpPr>
        <p:spPr>
          <a:xfrm>
            <a:off x="7414379" y="5181719"/>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Internal and external stages with file format specifications</a:t>
            </a:r>
            <a:endParaRPr lang="en-US" sz="1550" dirty="0"/>
          </a:p>
        </p:txBody>
      </p:sp>
      <p:sp>
        <p:nvSpPr>
          <p:cNvPr id="19" name="Text 17"/>
          <p:cNvSpPr/>
          <p:nvPr/>
        </p:nvSpPr>
        <p:spPr>
          <a:xfrm>
            <a:off x="793790" y="587132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By the end of this session, you'll understand the core components that make Snowflake a powerful platform for modern data engineering and analytics workloads.</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13949"/>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Agenda</a:t>
            </a:r>
            <a:endParaRPr lang="en-US" sz="3900" dirty="0"/>
          </a:p>
        </p:txBody>
      </p:sp>
      <p:sp>
        <p:nvSpPr>
          <p:cNvPr id="3" name="Shape 1"/>
          <p:cNvSpPr/>
          <p:nvPr/>
        </p:nvSpPr>
        <p:spPr>
          <a:xfrm>
            <a:off x="793790" y="2428518"/>
            <a:ext cx="4215289" cy="2409349"/>
          </a:xfrm>
          <a:prstGeom prst="roundRect">
            <a:avLst>
              <a:gd name="adj" fmla="val 4554"/>
            </a:avLst>
          </a:prstGeom>
          <a:solidFill>
            <a:srgbClr val="FFFFFF"/>
          </a:solidFill>
          <a:ln/>
        </p:spPr>
        <p:txBody>
          <a:bodyPr/>
          <a:lstStyle/>
          <a:p>
            <a:endParaRPr lang="en-IN"/>
          </a:p>
        </p:txBody>
      </p:sp>
      <p:sp>
        <p:nvSpPr>
          <p:cNvPr id="4" name="Shape 2"/>
          <p:cNvSpPr/>
          <p:nvPr/>
        </p:nvSpPr>
        <p:spPr>
          <a:xfrm>
            <a:off x="793790" y="2405658"/>
            <a:ext cx="4215289" cy="91440"/>
          </a:xfrm>
          <a:prstGeom prst="roundRect">
            <a:avLst>
              <a:gd name="adj" fmla="val 91163"/>
            </a:avLst>
          </a:prstGeom>
          <a:solidFill>
            <a:srgbClr val="437066"/>
          </a:solidFill>
          <a:ln/>
        </p:spPr>
        <p:txBody>
          <a:bodyPr/>
          <a:lstStyle/>
          <a:p>
            <a:endParaRPr lang="en-IN"/>
          </a:p>
        </p:txBody>
      </p:sp>
      <p:sp>
        <p:nvSpPr>
          <p:cNvPr id="5" name="Shape 3"/>
          <p:cNvSpPr/>
          <p:nvPr/>
        </p:nvSpPr>
        <p:spPr>
          <a:xfrm>
            <a:off x="2603778" y="2130862"/>
            <a:ext cx="595313" cy="595313"/>
          </a:xfrm>
          <a:prstGeom prst="roundRect">
            <a:avLst>
              <a:gd name="adj" fmla="val 153600"/>
            </a:avLst>
          </a:prstGeom>
          <a:solidFill>
            <a:srgbClr val="437066"/>
          </a:solidFill>
          <a:ln/>
        </p:spPr>
        <p:txBody>
          <a:bodyPr/>
          <a:lstStyle/>
          <a:p>
            <a:endParaRPr lang="en-IN"/>
          </a:p>
        </p:txBody>
      </p:sp>
      <p:sp>
        <p:nvSpPr>
          <p:cNvPr id="6" name="Text 4"/>
          <p:cNvSpPr/>
          <p:nvPr/>
        </p:nvSpPr>
        <p:spPr>
          <a:xfrm>
            <a:off x="2782372" y="2279690"/>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1</a:t>
            </a:r>
            <a:endParaRPr lang="en-US" sz="1850" dirty="0"/>
          </a:p>
        </p:txBody>
      </p:sp>
      <p:sp>
        <p:nvSpPr>
          <p:cNvPr id="7" name="Text 5"/>
          <p:cNvSpPr/>
          <p:nvPr/>
        </p:nvSpPr>
        <p:spPr>
          <a:xfrm>
            <a:off x="1015008" y="2924651"/>
            <a:ext cx="3772853" cy="620316"/>
          </a:xfrm>
          <a:prstGeom prst="rect">
            <a:avLst/>
          </a:prstGeom>
          <a:noFill/>
          <a:ln/>
        </p:spPr>
        <p:txBody>
          <a:bodyPr wrap="squar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Snowflake and S3 Integration Fundamentals</a:t>
            </a:r>
            <a:endParaRPr lang="en-US" sz="1950" dirty="0"/>
          </a:p>
        </p:txBody>
      </p:sp>
      <p:sp>
        <p:nvSpPr>
          <p:cNvPr id="8" name="Text 6"/>
          <p:cNvSpPr/>
          <p:nvPr/>
        </p:nvSpPr>
        <p:spPr>
          <a:xfrm>
            <a:off x="1015008" y="3664029"/>
            <a:ext cx="3772853"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Understanding the architectural relationship between AWS S3 and Snowflake's data loading ecosystem</a:t>
            </a:r>
            <a:endParaRPr lang="en-US" sz="1550" dirty="0"/>
          </a:p>
        </p:txBody>
      </p:sp>
      <p:sp>
        <p:nvSpPr>
          <p:cNvPr id="9" name="Shape 7"/>
          <p:cNvSpPr/>
          <p:nvPr/>
        </p:nvSpPr>
        <p:spPr>
          <a:xfrm>
            <a:off x="5207437" y="2428518"/>
            <a:ext cx="4215408" cy="2409349"/>
          </a:xfrm>
          <a:prstGeom prst="roundRect">
            <a:avLst>
              <a:gd name="adj" fmla="val 4554"/>
            </a:avLst>
          </a:prstGeom>
          <a:solidFill>
            <a:srgbClr val="FFFFFF"/>
          </a:solidFill>
          <a:ln/>
        </p:spPr>
        <p:txBody>
          <a:bodyPr/>
          <a:lstStyle/>
          <a:p>
            <a:endParaRPr lang="en-IN"/>
          </a:p>
        </p:txBody>
      </p:sp>
      <p:sp>
        <p:nvSpPr>
          <p:cNvPr id="10" name="Shape 8"/>
          <p:cNvSpPr/>
          <p:nvPr/>
        </p:nvSpPr>
        <p:spPr>
          <a:xfrm>
            <a:off x="5207437" y="2405658"/>
            <a:ext cx="4215408" cy="91440"/>
          </a:xfrm>
          <a:prstGeom prst="roundRect">
            <a:avLst>
              <a:gd name="adj" fmla="val 91163"/>
            </a:avLst>
          </a:prstGeom>
          <a:solidFill>
            <a:srgbClr val="437066"/>
          </a:solidFill>
          <a:ln/>
        </p:spPr>
        <p:txBody>
          <a:bodyPr/>
          <a:lstStyle/>
          <a:p>
            <a:endParaRPr lang="en-IN"/>
          </a:p>
        </p:txBody>
      </p:sp>
      <p:sp>
        <p:nvSpPr>
          <p:cNvPr id="11" name="Shape 9"/>
          <p:cNvSpPr/>
          <p:nvPr/>
        </p:nvSpPr>
        <p:spPr>
          <a:xfrm>
            <a:off x="7017425" y="2130862"/>
            <a:ext cx="595313" cy="595313"/>
          </a:xfrm>
          <a:prstGeom prst="roundRect">
            <a:avLst>
              <a:gd name="adj" fmla="val 153600"/>
            </a:avLst>
          </a:prstGeom>
          <a:solidFill>
            <a:srgbClr val="437066"/>
          </a:solidFill>
          <a:ln/>
        </p:spPr>
        <p:txBody>
          <a:bodyPr/>
          <a:lstStyle/>
          <a:p>
            <a:endParaRPr lang="en-IN"/>
          </a:p>
        </p:txBody>
      </p:sp>
      <p:sp>
        <p:nvSpPr>
          <p:cNvPr id="12" name="Text 10"/>
          <p:cNvSpPr/>
          <p:nvPr/>
        </p:nvSpPr>
        <p:spPr>
          <a:xfrm>
            <a:off x="7196018" y="2279690"/>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2</a:t>
            </a:r>
            <a:endParaRPr lang="en-US" sz="1850" dirty="0"/>
          </a:p>
        </p:txBody>
      </p:sp>
      <p:sp>
        <p:nvSpPr>
          <p:cNvPr id="13" name="Text 11"/>
          <p:cNvSpPr/>
          <p:nvPr/>
        </p:nvSpPr>
        <p:spPr>
          <a:xfrm>
            <a:off x="5428655" y="2924651"/>
            <a:ext cx="3547586"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External Stages and File Formats</a:t>
            </a:r>
            <a:endParaRPr lang="en-US" sz="1950" dirty="0"/>
          </a:p>
        </p:txBody>
      </p:sp>
      <p:sp>
        <p:nvSpPr>
          <p:cNvPr id="14" name="Text 12"/>
          <p:cNvSpPr/>
          <p:nvPr/>
        </p:nvSpPr>
        <p:spPr>
          <a:xfrm>
            <a:off x="5428655" y="3353872"/>
            <a:ext cx="3772972"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Configuring storage integration and defining structured access to your S3 data</a:t>
            </a:r>
            <a:endParaRPr lang="en-US" sz="1550" dirty="0"/>
          </a:p>
        </p:txBody>
      </p:sp>
      <p:sp>
        <p:nvSpPr>
          <p:cNvPr id="15" name="Shape 13"/>
          <p:cNvSpPr/>
          <p:nvPr/>
        </p:nvSpPr>
        <p:spPr>
          <a:xfrm>
            <a:off x="9621203" y="2428518"/>
            <a:ext cx="4215289" cy="2409349"/>
          </a:xfrm>
          <a:prstGeom prst="roundRect">
            <a:avLst>
              <a:gd name="adj" fmla="val 4554"/>
            </a:avLst>
          </a:prstGeom>
          <a:solidFill>
            <a:srgbClr val="FFFFFF"/>
          </a:solidFill>
          <a:ln/>
        </p:spPr>
        <p:txBody>
          <a:bodyPr/>
          <a:lstStyle/>
          <a:p>
            <a:endParaRPr lang="en-IN"/>
          </a:p>
        </p:txBody>
      </p:sp>
      <p:sp>
        <p:nvSpPr>
          <p:cNvPr id="16" name="Shape 14"/>
          <p:cNvSpPr/>
          <p:nvPr/>
        </p:nvSpPr>
        <p:spPr>
          <a:xfrm>
            <a:off x="9621203" y="2405658"/>
            <a:ext cx="4215289" cy="91440"/>
          </a:xfrm>
          <a:prstGeom prst="roundRect">
            <a:avLst>
              <a:gd name="adj" fmla="val 91163"/>
            </a:avLst>
          </a:prstGeom>
          <a:solidFill>
            <a:srgbClr val="437066"/>
          </a:solidFill>
          <a:ln/>
        </p:spPr>
        <p:txBody>
          <a:bodyPr/>
          <a:lstStyle/>
          <a:p>
            <a:endParaRPr lang="en-IN"/>
          </a:p>
        </p:txBody>
      </p:sp>
      <p:sp>
        <p:nvSpPr>
          <p:cNvPr id="17" name="Shape 15"/>
          <p:cNvSpPr/>
          <p:nvPr/>
        </p:nvSpPr>
        <p:spPr>
          <a:xfrm>
            <a:off x="11431191" y="2130862"/>
            <a:ext cx="595313" cy="595313"/>
          </a:xfrm>
          <a:prstGeom prst="roundRect">
            <a:avLst>
              <a:gd name="adj" fmla="val 153600"/>
            </a:avLst>
          </a:prstGeom>
          <a:solidFill>
            <a:srgbClr val="437066"/>
          </a:solidFill>
          <a:ln/>
        </p:spPr>
        <p:txBody>
          <a:bodyPr/>
          <a:lstStyle/>
          <a:p>
            <a:endParaRPr lang="en-IN"/>
          </a:p>
        </p:txBody>
      </p:sp>
      <p:sp>
        <p:nvSpPr>
          <p:cNvPr id="18" name="Text 16"/>
          <p:cNvSpPr/>
          <p:nvPr/>
        </p:nvSpPr>
        <p:spPr>
          <a:xfrm>
            <a:off x="11609784" y="2279690"/>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3</a:t>
            </a:r>
            <a:endParaRPr lang="en-US" sz="1850" dirty="0"/>
          </a:p>
        </p:txBody>
      </p:sp>
      <p:sp>
        <p:nvSpPr>
          <p:cNvPr id="19" name="Text 17"/>
          <p:cNvSpPr/>
          <p:nvPr/>
        </p:nvSpPr>
        <p:spPr>
          <a:xfrm>
            <a:off x="9842421" y="292465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COPY INTO Operations</a:t>
            </a:r>
            <a:endParaRPr lang="en-US" sz="1950" dirty="0"/>
          </a:p>
        </p:txBody>
      </p:sp>
      <p:sp>
        <p:nvSpPr>
          <p:cNvPr id="20" name="Text 18"/>
          <p:cNvSpPr/>
          <p:nvPr/>
        </p:nvSpPr>
        <p:spPr>
          <a:xfrm>
            <a:off x="9842421" y="3353872"/>
            <a:ext cx="3772853"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Mastering batch loading with transformation capabilities and error handling</a:t>
            </a:r>
            <a:endParaRPr lang="en-US" sz="1550" dirty="0"/>
          </a:p>
        </p:txBody>
      </p:sp>
      <p:sp>
        <p:nvSpPr>
          <p:cNvPr id="21" name="Shape 19"/>
          <p:cNvSpPr/>
          <p:nvPr/>
        </p:nvSpPr>
        <p:spPr>
          <a:xfrm>
            <a:off x="793790" y="5333881"/>
            <a:ext cx="6422112" cy="1781651"/>
          </a:xfrm>
          <a:prstGeom prst="roundRect">
            <a:avLst>
              <a:gd name="adj" fmla="val 6159"/>
            </a:avLst>
          </a:prstGeom>
          <a:solidFill>
            <a:srgbClr val="FFFFFF"/>
          </a:solidFill>
          <a:ln/>
        </p:spPr>
        <p:txBody>
          <a:bodyPr/>
          <a:lstStyle/>
          <a:p>
            <a:endParaRPr lang="en-IN"/>
          </a:p>
        </p:txBody>
      </p:sp>
      <p:sp>
        <p:nvSpPr>
          <p:cNvPr id="22" name="Shape 20"/>
          <p:cNvSpPr/>
          <p:nvPr/>
        </p:nvSpPr>
        <p:spPr>
          <a:xfrm>
            <a:off x="793790" y="5311021"/>
            <a:ext cx="6422112" cy="91440"/>
          </a:xfrm>
          <a:prstGeom prst="roundRect">
            <a:avLst>
              <a:gd name="adj" fmla="val 91163"/>
            </a:avLst>
          </a:prstGeom>
          <a:solidFill>
            <a:srgbClr val="437066"/>
          </a:solidFill>
          <a:ln/>
        </p:spPr>
        <p:txBody>
          <a:bodyPr/>
          <a:lstStyle/>
          <a:p>
            <a:endParaRPr lang="en-IN"/>
          </a:p>
        </p:txBody>
      </p:sp>
      <p:sp>
        <p:nvSpPr>
          <p:cNvPr id="23" name="Shape 21"/>
          <p:cNvSpPr/>
          <p:nvPr/>
        </p:nvSpPr>
        <p:spPr>
          <a:xfrm>
            <a:off x="3707130" y="5036225"/>
            <a:ext cx="595313" cy="595313"/>
          </a:xfrm>
          <a:prstGeom prst="roundRect">
            <a:avLst>
              <a:gd name="adj" fmla="val 153600"/>
            </a:avLst>
          </a:prstGeom>
          <a:solidFill>
            <a:srgbClr val="437066"/>
          </a:solidFill>
          <a:ln/>
        </p:spPr>
        <p:txBody>
          <a:bodyPr/>
          <a:lstStyle/>
          <a:p>
            <a:endParaRPr lang="en-IN"/>
          </a:p>
        </p:txBody>
      </p:sp>
      <p:sp>
        <p:nvSpPr>
          <p:cNvPr id="24" name="Text 22"/>
          <p:cNvSpPr/>
          <p:nvPr/>
        </p:nvSpPr>
        <p:spPr>
          <a:xfrm>
            <a:off x="3885724" y="5185053"/>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4</a:t>
            </a:r>
            <a:endParaRPr lang="en-US" sz="1850" dirty="0"/>
          </a:p>
        </p:txBody>
      </p:sp>
      <p:sp>
        <p:nvSpPr>
          <p:cNvPr id="25" name="Text 23"/>
          <p:cNvSpPr/>
          <p:nvPr/>
        </p:nvSpPr>
        <p:spPr>
          <a:xfrm>
            <a:off x="1015008" y="5830014"/>
            <a:ext cx="3689152"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Snowpipe for Continuous Loading</a:t>
            </a:r>
            <a:endParaRPr lang="en-US" sz="1950" dirty="0"/>
          </a:p>
        </p:txBody>
      </p:sp>
      <p:sp>
        <p:nvSpPr>
          <p:cNvPr id="26" name="Text 24"/>
          <p:cNvSpPr/>
          <p:nvPr/>
        </p:nvSpPr>
        <p:spPr>
          <a:xfrm>
            <a:off x="1015008" y="6259235"/>
            <a:ext cx="5979676"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Implementing automated, serverless, near real-time data ingestion</a:t>
            </a:r>
            <a:endParaRPr lang="en-US" sz="1550" dirty="0"/>
          </a:p>
        </p:txBody>
      </p:sp>
      <p:sp>
        <p:nvSpPr>
          <p:cNvPr id="27" name="Shape 25"/>
          <p:cNvSpPr/>
          <p:nvPr/>
        </p:nvSpPr>
        <p:spPr>
          <a:xfrm>
            <a:off x="7414260" y="5333881"/>
            <a:ext cx="6422231" cy="1781651"/>
          </a:xfrm>
          <a:prstGeom prst="roundRect">
            <a:avLst>
              <a:gd name="adj" fmla="val 6159"/>
            </a:avLst>
          </a:prstGeom>
          <a:solidFill>
            <a:srgbClr val="FFFFFF"/>
          </a:solidFill>
          <a:ln/>
        </p:spPr>
        <p:txBody>
          <a:bodyPr/>
          <a:lstStyle/>
          <a:p>
            <a:endParaRPr lang="en-IN"/>
          </a:p>
        </p:txBody>
      </p:sp>
      <p:sp>
        <p:nvSpPr>
          <p:cNvPr id="28" name="Shape 26"/>
          <p:cNvSpPr/>
          <p:nvPr/>
        </p:nvSpPr>
        <p:spPr>
          <a:xfrm>
            <a:off x="7414260" y="5311021"/>
            <a:ext cx="6422231" cy="91440"/>
          </a:xfrm>
          <a:prstGeom prst="roundRect">
            <a:avLst>
              <a:gd name="adj" fmla="val 91163"/>
            </a:avLst>
          </a:prstGeom>
          <a:solidFill>
            <a:srgbClr val="437066"/>
          </a:solidFill>
          <a:ln/>
        </p:spPr>
        <p:txBody>
          <a:bodyPr/>
          <a:lstStyle/>
          <a:p>
            <a:endParaRPr lang="en-IN"/>
          </a:p>
        </p:txBody>
      </p:sp>
      <p:sp>
        <p:nvSpPr>
          <p:cNvPr id="29" name="Shape 27"/>
          <p:cNvSpPr/>
          <p:nvPr/>
        </p:nvSpPr>
        <p:spPr>
          <a:xfrm>
            <a:off x="10327719" y="5036225"/>
            <a:ext cx="595313" cy="595313"/>
          </a:xfrm>
          <a:prstGeom prst="roundRect">
            <a:avLst>
              <a:gd name="adj" fmla="val 153600"/>
            </a:avLst>
          </a:prstGeom>
          <a:solidFill>
            <a:srgbClr val="437066"/>
          </a:solidFill>
          <a:ln/>
        </p:spPr>
        <p:txBody>
          <a:bodyPr/>
          <a:lstStyle/>
          <a:p>
            <a:endParaRPr lang="en-IN"/>
          </a:p>
        </p:txBody>
      </p:sp>
      <p:sp>
        <p:nvSpPr>
          <p:cNvPr id="30" name="Text 28"/>
          <p:cNvSpPr/>
          <p:nvPr/>
        </p:nvSpPr>
        <p:spPr>
          <a:xfrm>
            <a:off x="10506313" y="5185053"/>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5</a:t>
            </a:r>
            <a:endParaRPr lang="en-US" sz="1850" dirty="0"/>
          </a:p>
        </p:txBody>
      </p:sp>
      <p:sp>
        <p:nvSpPr>
          <p:cNvPr id="31" name="Text 29"/>
          <p:cNvSpPr/>
          <p:nvPr/>
        </p:nvSpPr>
        <p:spPr>
          <a:xfrm>
            <a:off x="7635478" y="5830014"/>
            <a:ext cx="4318873"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Advanced Techniques and Optimization</a:t>
            </a:r>
            <a:endParaRPr lang="en-US" sz="1950" dirty="0"/>
          </a:p>
        </p:txBody>
      </p:sp>
      <p:sp>
        <p:nvSpPr>
          <p:cNvPr id="32" name="Text 30"/>
          <p:cNvSpPr/>
          <p:nvPr/>
        </p:nvSpPr>
        <p:spPr>
          <a:xfrm>
            <a:off x="7635478" y="6259235"/>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Performance tuning, cost management, and hybrid loading strategies</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9407"/>
            <a:ext cx="9121497"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Snowflake and S3 Integration Architecture</a:t>
            </a:r>
            <a:endParaRPr lang="en-US" sz="3900" dirty="0"/>
          </a:p>
        </p:txBody>
      </p:sp>
      <p:sp>
        <p:nvSpPr>
          <p:cNvPr id="3" name="Text 1"/>
          <p:cNvSpPr/>
          <p:nvPr/>
        </p:nvSpPr>
        <p:spPr>
          <a:xfrm>
            <a:off x="793790" y="2065734"/>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 and AWS S3 create a powerful data pipeline through secure, high-throughput connections:</a:t>
            </a:r>
            <a:endParaRPr lang="en-US" sz="1550" dirty="0"/>
          </a:p>
        </p:txBody>
      </p:sp>
      <p:sp>
        <p:nvSpPr>
          <p:cNvPr id="4" name="Text 2"/>
          <p:cNvSpPr/>
          <p:nvPr/>
        </p:nvSpPr>
        <p:spPr>
          <a:xfrm>
            <a:off x="793790" y="2879408"/>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Storage Integration:</a:t>
            </a:r>
            <a:r>
              <a:rPr lang="en-US" sz="1550" dirty="0">
                <a:solidFill>
                  <a:srgbClr val="2C3249"/>
                </a:solidFill>
                <a:latin typeface="Martel Sans" pitchFamily="34" charset="0"/>
                <a:ea typeface="Martel Sans" pitchFamily="34" charset="-122"/>
                <a:cs typeface="Martel Sans" pitchFamily="34" charset="-120"/>
              </a:rPr>
              <a:t> Secure, credential-free authentication between Snowflake and S3</a:t>
            </a:r>
            <a:endParaRPr lang="en-US" sz="1550" dirty="0"/>
          </a:p>
        </p:txBody>
      </p:sp>
      <p:sp>
        <p:nvSpPr>
          <p:cNvPr id="5" name="Text 3"/>
          <p:cNvSpPr/>
          <p:nvPr/>
        </p:nvSpPr>
        <p:spPr>
          <a:xfrm>
            <a:off x="793790" y="3583900"/>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Internal vs. External Stages:</a:t>
            </a:r>
            <a:r>
              <a:rPr lang="en-US" sz="1550" dirty="0">
                <a:solidFill>
                  <a:srgbClr val="2C3249"/>
                </a:solidFill>
                <a:latin typeface="Martel Sans" pitchFamily="34" charset="0"/>
                <a:ea typeface="Martel Sans" pitchFamily="34" charset="-122"/>
                <a:cs typeface="Martel Sans" pitchFamily="34" charset="-120"/>
              </a:rPr>
              <a:t> S3 buckets can be referenced as external stages</a:t>
            </a:r>
            <a:endParaRPr lang="en-US" sz="1550" dirty="0"/>
          </a:p>
        </p:txBody>
      </p:sp>
      <p:sp>
        <p:nvSpPr>
          <p:cNvPr id="6" name="Text 4"/>
          <p:cNvSpPr/>
          <p:nvPr/>
        </p:nvSpPr>
        <p:spPr>
          <a:xfrm>
            <a:off x="793790" y="4288393"/>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Secure Access:</a:t>
            </a:r>
            <a:r>
              <a:rPr lang="en-US" sz="1550" dirty="0">
                <a:solidFill>
                  <a:srgbClr val="2C3249"/>
                </a:solidFill>
                <a:latin typeface="Martel Sans" pitchFamily="34" charset="0"/>
                <a:ea typeface="Martel Sans" pitchFamily="34" charset="-122"/>
                <a:cs typeface="Martel Sans" pitchFamily="34" charset="-120"/>
              </a:rPr>
              <a:t> IAM roles with least privilege principles</a:t>
            </a:r>
            <a:endParaRPr lang="en-US" sz="1550" dirty="0"/>
          </a:p>
        </p:txBody>
      </p:sp>
      <p:sp>
        <p:nvSpPr>
          <p:cNvPr id="7" name="Text 5"/>
          <p:cNvSpPr/>
          <p:nvPr/>
        </p:nvSpPr>
        <p:spPr>
          <a:xfrm>
            <a:off x="793790" y="4675346"/>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Data Transfer:</a:t>
            </a:r>
            <a:r>
              <a:rPr lang="en-US" sz="1550" dirty="0">
                <a:solidFill>
                  <a:srgbClr val="2C3249"/>
                </a:solidFill>
                <a:latin typeface="Martel Sans" pitchFamily="34" charset="0"/>
                <a:ea typeface="Martel Sans" pitchFamily="34" charset="-122"/>
                <a:cs typeface="Martel Sans" pitchFamily="34" charset="-120"/>
              </a:rPr>
              <a:t> Compute resources in Snowflake's virtual warehouses pull data directly from S3</a:t>
            </a:r>
            <a:endParaRPr lang="en-US" sz="1550" dirty="0"/>
          </a:p>
        </p:txBody>
      </p:sp>
      <p:sp>
        <p:nvSpPr>
          <p:cNvPr id="8" name="Text 6"/>
          <p:cNvSpPr/>
          <p:nvPr/>
        </p:nvSpPr>
        <p:spPr>
          <a:xfrm>
            <a:off x="793790" y="5379839"/>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Metadata Catalog:</a:t>
            </a:r>
            <a:r>
              <a:rPr lang="en-US" sz="1550" dirty="0">
                <a:solidFill>
                  <a:srgbClr val="2C3249"/>
                </a:solidFill>
                <a:latin typeface="Martel Sans" pitchFamily="34" charset="0"/>
                <a:ea typeface="Martel Sans" pitchFamily="34" charset="-122"/>
                <a:cs typeface="Martel Sans" pitchFamily="34" charset="-120"/>
              </a:rPr>
              <a:t> Snowflake maintains table metadata separate from storage</a:t>
            </a:r>
            <a:endParaRPr lang="en-US" sz="1550" dirty="0"/>
          </a:p>
        </p:txBody>
      </p:sp>
      <p:pic>
        <p:nvPicPr>
          <p:cNvPr id="9" name="Image 0" descr="preencoded.png"/>
          <p:cNvPicPr>
            <a:picLocks noChangeAspect="1"/>
          </p:cNvPicPr>
          <p:nvPr/>
        </p:nvPicPr>
        <p:blipFill>
          <a:blip r:embed="rId3"/>
          <a:stretch>
            <a:fillRect/>
          </a:stretch>
        </p:blipFill>
        <p:spPr>
          <a:xfrm>
            <a:off x="8917543" y="2110383"/>
            <a:ext cx="4926568" cy="492656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99887"/>
            <a:ext cx="8931950"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External Stages: Your Gateway to S3 Data</a:t>
            </a:r>
            <a:endParaRPr lang="en-US" sz="3900" dirty="0"/>
          </a:p>
        </p:txBody>
      </p:sp>
      <p:sp>
        <p:nvSpPr>
          <p:cNvPr id="3" name="Shape 1"/>
          <p:cNvSpPr/>
          <p:nvPr/>
        </p:nvSpPr>
        <p:spPr>
          <a:xfrm>
            <a:off x="793790" y="2016800"/>
            <a:ext cx="4215289" cy="4672132"/>
          </a:xfrm>
          <a:prstGeom prst="roundRect">
            <a:avLst>
              <a:gd name="adj" fmla="val 1978"/>
            </a:avLst>
          </a:prstGeom>
          <a:solidFill>
            <a:srgbClr val="FFFFFF"/>
          </a:solidFill>
          <a:ln w="22860">
            <a:solidFill>
              <a:srgbClr val="C5D2CF"/>
            </a:solidFill>
            <a:prstDash val="solid"/>
          </a:ln>
        </p:spPr>
        <p:txBody>
          <a:bodyPr/>
          <a:lstStyle/>
          <a:p>
            <a:endParaRPr lang="en-IN"/>
          </a:p>
        </p:txBody>
      </p:sp>
      <p:sp>
        <p:nvSpPr>
          <p:cNvPr id="4" name="Text 2"/>
          <p:cNvSpPr/>
          <p:nvPr/>
        </p:nvSpPr>
        <p:spPr>
          <a:xfrm>
            <a:off x="1015008" y="2238018"/>
            <a:ext cx="288357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Creating an External Stage</a:t>
            </a:r>
            <a:endParaRPr lang="en-US" sz="1950" dirty="0"/>
          </a:p>
        </p:txBody>
      </p:sp>
      <p:sp>
        <p:nvSpPr>
          <p:cNvPr id="5" name="Shape 3"/>
          <p:cNvSpPr/>
          <p:nvPr/>
        </p:nvSpPr>
        <p:spPr>
          <a:xfrm>
            <a:off x="1015008" y="2771418"/>
            <a:ext cx="3772853" cy="2837974"/>
          </a:xfrm>
          <a:prstGeom prst="roundRect">
            <a:avLst>
              <a:gd name="adj" fmla="val 2937"/>
            </a:avLst>
          </a:prstGeom>
          <a:solidFill>
            <a:srgbClr val="F2F2F2"/>
          </a:solidFill>
          <a:ln/>
        </p:spPr>
        <p:txBody>
          <a:bodyPr/>
          <a:lstStyle/>
          <a:p>
            <a:endParaRPr lang="en-IN"/>
          </a:p>
        </p:txBody>
      </p:sp>
      <p:sp>
        <p:nvSpPr>
          <p:cNvPr id="6" name="Shape 4"/>
          <p:cNvSpPr/>
          <p:nvPr/>
        </p:nvSpPr>
        <p:spPr>
          <a:xfrm>
            <a:off x="1005126" y="2771418"/>
            <a:ext cx="3792617" cy="2837974"/>
          </a:xfrm>
          <a:prstGeom prst="roundRect">
            <a:avLst>
              <a:gd name="adj" fmla="val 1049"/>
            </a:avLst>
          </a:prstGeom>
          <a:solidFill>
            <a:srgbClr val="F2F2F2"/>
          </a:solidFill>
          <a:ln/>
        </p:spPr>
        <p:txBody>
          <a:bodyPr/>
          <a:lstStyle/>
          <a:p>
            <a:endParaRPr lang="en-IN"/>
          </a:p>
        </p:txBody>
      </p:sp>
      <p:sp>
        <p:nvSpPr>
          <p:cNvPr id="7" name="Text 5"/>
          <p:cNvSpPr/>
          <p:nvPr/>
        </p:nvSpPr>
        <p:spPr>
          <a:xfrm>
            <a:off x="1203484" y="2920246"/>
            <a:ext cx="3395901" cy="254031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STAGE my_s3_stage  URL = 's3://my-bucket/path/'  CREDENTIALS = (AWS_ROLE = 'arn:aws:iam::account:role/myrole')  ENCRYPTION = (TYPE = 'AWS_SSE_KMS' KMS_KEY_ID = 'key_id');</a:t>
            </a:r>
            <a:endParaRPr lang="en-US" sz="1550" dirty="0"/>
          </a:p>
        </p:txBody>
      </p:sp>
      <p:sp>
        <p:nvSpPr>
          <p:cNvPr id="8" name="Text 6"/>
          <p:cNvSpPr/>
          <p:nvPr/>
        </p:nvSpPr>
        <p:spPr>
          <a:xfrm>
            <a:off x="1015008" y="5832634"/>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Links Snowflake to your S3 bucket with secure role-based access</a:t>
            </a:r>
            <a:endParaRPr lang="en-US" sz="1550" dirty="0"/>
          </a:p>
        </p:txBody>
      </p:sp>
      <p:sp>
        <p:nvSpPr>
          <p:cNvPr id="9" name="Shape 7"/>
          <p:cNvSpPr/>
          <p:nvPr/>
        </p:nvSpPr>
        <p:spPr>
          <a:xfrm>
            <a:off x="5207437" y="2016800"/>
            <a:ext cx="4215408" cy="4672132"/>
          </a:xfrm>
          <a:prstGeom prst="roundRect">
            <a:avLst>
              <a:gd name="adj" fmla="val 1977"/>
            </a:avLst>
          </a:prstGeom>
          <a:solidFill>
            <a:srgbClr val="FFFFFF"/>
          </a:solidFill>
          <a:ln w="22860">
            <a:solidFill>
              <a:srgbClr val="C5D2CF"/>
            </a:solidFill>
            <a:prstDash val="solid"/>
          </a:ln>
        </p:spPr>
        <p:txBody>
          <a:bodyPr/>
          <a:lstStyle/>
          <a:p>
            <a:endParaRPr lang="en-IN"/>
          </a:p>
        </p:txBody>
      </p:sp>
      <p:sp>
        <p:nvSpPr>
          <p:cNvPr id="10" name="Text 8"/>
          <p:cNvSpPr/>
          <p:nvPr/>
        </p:nvSpPr>
        <p:spPr>
          <a:xfrm>
            <a:off x="5428655" y="223801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Defining File Formats</a:t>
            </a:r>
            <a:endParaRPr lang="en-US" sz="1950" dirty="0"/>
          </a:p>
        </p:txBody>
      </p:sp>
      <p:sp>
        <p:nvSpPr>
          <p:cNvPr id="11" name="Shape 9"/>
          <p:cNvSpPr/>
          <p:nvPr/>
        </p:nvSpPr>
        <p:spPr>
          <a:xfrm>
            <a:off x="5428655" y="2771418"/>
            <a:ext cx="3772972" cy="2837974"/>
          </a:xfrm>
          <a:prstGeom prst="roundRect">
            <a:avLst>
              <a:gd name="adj" fmla="val 2937"/>
            </a:avLst>
          </a:prstGeom>
          <a:solidFill>
            <a:srgbClr val="F2F2F2"/>
          </a:solidFill>
          <a:ln/>
        </p:spPr>
        <p:txBody>
          <a:bodyPr/>
          <a:lstStyle/>
          <a:p>
            <a:endParaRPr lang="en-IN"/>
          </a:p>
        </p:txBody>
      </p:sp>
      <p:sp>
        <p:nvSpPr>
          <p:cNvPr id="12" name="Shape 10"/>
          <p:cNvSpPr/>
          <p:nvPr/>
        </p:nvSpPr>
        <p:spPr>
          <a:xfrm>
            <a:off x="5418773" y="2771418"/>
            <a:ext cx="3792736" cy="2837974"/>
          </a:xfrm>
          <a:prstGeom prst="roundRect">
            <a:avLst>
              <a:gd name="adj" fmla="val 1049"/>
            </a:avLst>
          </a:prstGeom>
          <a:solidFill>
            <a:srgbClr val="F2F2F2"/>
          </a:solidFill>
          <a:ln/>
        </p:spPr>
        <p:txBody>
          <a:bodyPr/>
          <a:lstStyle/>
          <a:p>
            <a:endParaRPr lang="en-IN"/>
          </a:p>
        </p:txBody>
      </p:sp>
      <p:sp>
        <p:nvSpPr>
          <p:cNvPr id="13" name="Text 11"/>
          <p:cNvSpPr/>
          <p:nvPr/>
        </p:nvSpPr>
        <p:spPr>
          <a:xfrm>
            <a:off x="5617131" y="2920246"/>
            <a:ext cx="3396020" cy="254031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FILE FORMAT my_csv_format  TYPE = 'CSV'  FIELD_DELIMITER = ','  SKIP_HEADER = 1  NULL_IF = ('NULL', 'null')  EMPTY_FIELD_AS_NULL = TRUE;</a:t>
            </a:r>
            <a:endParaRPr lang="en-US" sz="1550" dirty="0"/>
          </a:p>
        </p:txBody>
      </p:sp>
      <p:sp>
        <p:nvSpPr>
          <p:cNvPr id="14" name="Text 12"/>
          <p:cNvSpPr/>
          <p:nvPr/>
        </p:nvSpPr>
        <p:spPr>
          <a:xfrm>
            <a:off x="5428655" y="5832634"/>
            <a:ext cx="3772972"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Tells Snowflake how to interpret data structures in your files</a:t>
            </a:r>
            <a:endParaRPr lang="en-US" sz="1550" dirty="0"/>
          </a:p>
        </p:txBody>
      </p:sp>
      <p:sp>
        <p:nvSpPr>
          <p:cNvPr id="15" name="Shape 13"/>
          <p:cNvSpPr/>
          <p:nvPr/>
        </p:nvSpPr>
        <p:spPr>
          <a:xfrm>
            <a:off x="9621203" y="2016800"/>
            <a:ext cx="4215289" cy="4672132"/>
          </a:xfrm>
          <a:prstGeom prst="roundRect">
            <a:avLst>
              <a:gd name="adj" fmla="val 1978"/>
            </a:avLst>
          </a:prstGeom>
          <a:solidFill>
            <a:srgbClr val="FFFFFF"/>
          </a:solidFill>
          <a:ln w="22860">
            <a:solidFill>
              <a:srgbClr val="C5D2CF"/>
            </a:solidFill>
            <a:prstDash val="solid"/>
          </a:ln>
        </p:spPr>
        <p:txBody>
          <a:bodyPr/>
          <a:lstStyle/>
          <a:p>
            <a:endParaRPr lang="en-IN"/>
          </a:p>
        </p:txBody>
      </p:sp>
      <p:sp>
        <p:nvSpPr>
          <p:cNvPr id="16" name="Text 14"/>
          <p:cNvSpPr/>
          <p:nvPr/>
        </p:nvSpPr>
        <p:spPr>
          <a:xfrm>
            <a:off x="9842421" y="223801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Listing Files in Stage</a:t>
            </a:r>
            <a:endParaRPr lang="en-US" sz="1950" dirty="0"/>
          </a:p>
        </p:txBody>
      </p:sp>
      <p:sp>
        <p:nvSpPr>
          <p:cNvPr id="17" name="Shape 15"/>
          <p:cNvSpPr/>
          <p:nvPr/>
        </p:nvSpPr>
        <p:spPr>
          <a:xfrm>
            <a:off x="9842421" y="2771418"/>
            <a:ext cx="3772853" cy="932736"/>
          </a:xfrm>
          <a:prstGeom prst="roundRect">
            <a:avLst>
              <a:gd name="adj" fmla="val 8937"/>
            </a:avLst>
          </a:prstGeom>
          <a:solidFill>
            <a:srgbClr val="F2F2F2"/>
          </a:solidFill>
          <a:ln/>
        </p:spPr>
        <p:txBody>
          <a:bodyPr/>
          <a:lstStyle/>
          <a:p>
            <a:endParaRPr lang="en-IN"/>
          </a:p>
        </p:txBody>
      </p:sp>
      <p:sp>
        <p:nvSpPr>
          <p:cNvPr id="18" name="Shape 16"/>
          <p:cNvSpPr/>
          <p:nvPr/>
        </p:nvSpPr>
        <p:spPr>
          <a:xfrm>
            <a:off x="9832538" y="2771418"/>
            <a:ext cx="3792617" cy="932736"/>
          </a:xfrm>
          <a:prstGeom prst="roundRect">
            <a:avLst>
              <a:gd name="adj" fmla="val 3192"/>
            </a:avLst>
          </a:prstGeom>
          <a:solidFill>
            <a:srgbClr val="F2F2F2"/>
          </a:solidFill>
          <a:ln/>
        </p:spPr>
        <p:txBody>
          <a:bodyPr/>
          <a:lstStyle/>
          <a:p>
            <a:endParaRPr lang="en-IN"/>
          </a:p>
        </p:txBody>
      </p:sp>
      <p:sp>
        <p:nvSpPr>
          <p:cNvPr id="19" name="Text 17"/>
          <p:cNvSpPr/>
          <p:nvPr/>
        </p:nvSpPr>
        <p:spPr>
          <a:xfrm>
            <a:off x="10030897" y="2920246"/>
            <a:ext cx="339590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LIST @my_s3_stage/daily_feeds/;</a:t>
            </a:r>
            <a:endParaRPr lang="en-US" sz="1550" dirty="0"/>
          </a:p>
        </p:txBody>
      </p:sp>
      <p:sp>
        <p:nvSpPr>
          <p:cNvPr id="20" name="Text 18"/>
          <p:cNvSpPr/>
          <p:nvPr/>
        </p:nvSpPr>
        <p:spPr>
          <a:xfrm>
            <a:off x="9842421" y="3927396"/>
            <a:ext cx="3772853"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Verifies file availability before loading operations</a:t>
            </a:r>
            <a:endParaRPr lang="en-US" sz="1550" dirty="0"/>
          </a:p>
        </p:txBody>
      </p:sp>
      <p:sp>
        <p:nvSpPr>
          <p:cNvPr id="21" name="Text 19"/>
          <p:cNvSpPr/>
          <p:nvPr/>
        </p:nvSpPr>
        <p:spPr>
          <a:xfrm>
            <a:off x="793790" y="6912173"/>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External stages provide the foundation for all data loading operations and can be reused across multiple workflows.</a:t>
            </a:r>
            <a:endParaRPr lang="en-US" sz="15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91226"/>
          </a:xfrm>
          <a:prstGeom prst="rect">
            <a:avLst/>
          </a:prstGeom>
        </p:spPr>
      </p:pic>
      <p:sp>
        <p:nvSpPr>
          <p:cNvPr id="3" name="Text 0"/>
          <p:cNvSpPr/>
          <p:nvPr/>
        </p:nvSpPr>
        <p:spPr>
          <a:xfrm>
            <a:off x="701159" y="2673668"/>
            <a:ext cx="6946463" cy="547807"/>
          </a:xfrm>
          <a:prstGeom prst="rect">
            <a:avLst/>
          </a:prstGeom>
          <a:noFill/>
          <a:ln/>
        </p:spPr>
        <p:txBody>
          <a:bodyPr wrap="none" lIns="0" tIns="0" rIns="0" bIns="0" rtlCol="0" anchor="t"/>
          <a:lstStyle/>
          <a:p>
            <a:pPr marL="0" indent="0" algn="l">
              <a:lnSpc>
                <a:spcPts val="4300"/>
              </a:lnSpc>
              <a:buNone/>
            </a:pPr>
            <a:r>
              <a:rPr lang="en-US" sz="3450" dirty="0">
                <a:solidFill>
                  <a:srgbClr val="272D45"/>
                </a:solidFill>
                <a:latin typeface="Kanit Light" pitchFamily="34" charset="0"/>
                <a:ea typeface="Kanit Light" pitchFamily="34" charset="-122"/>
                <a:cs typeface="Kanit Light" pitchFamily="34" charset="-120"/>
              </a:rPr>
              <a:t>File Format Configuration Deep Dive</a:t>
            </a:r>
            <a:endParaRPr lang="en-US" sz="3450" dirty="0"/>
          </a:p>
        </p:txBody>
      </p:sp>
      <p:sp>
        <p:nvSpPr>
          <p:cNvPr id="4" name="Text 1"/>
          <p:cNvSpPr/>
          <p:nvPr/>
        </p:nvSpPr>
        <p:spPr>
          <a:xfrm>
            <a:off x="701159" y="3659624"/>
            <a:ext cx="2629495" cy="328732"/>
          </a:xfrm>
          <a:prstGeom prst="rect">
            <a:avLst/>
          </a:prstGeom>
          <a:noFill/>
          <a:ln/>
        </p:spPr>
        <p:txBody>
          <a:bodyPr wrap="none" lIns="0" tIns="0" rIns="0" bIns="0" rtlCol="0" anchor="t"/>
          <a:lstStyle/>
          <a:p>
            <a:pPr marL="0" indent="0" algn="l">
              <a:lnSpc>
                <a:spcPts val="2550"/>
              </a:lnSpc>
              <a:buNone/>
            </a:pPr>
            <a:r>
              <a:rPr lang="en-US" sz="2050" dirty="0">
                <a:solidFill>
                  <a:srgbClr val="437066"/>
                </a:solidFill>
                <a:latin typeface="Kanit Light" pitchFamily="34" charset="0"/>
                <a:ea typeface="Kanit Light" pitchFamily="34" charset="-122"/>
                <a:cs typeface="Kanit Light" pitchFamily="34" charset="-120"/>
              </a:rPr>
              <a:t>Supported File Types</a:t>
            </a:r>
            <a:endParaRPr lang="en-US" sz="2050" dirty="0"/>
          </a:p>
        </p:txBody>
      </p:sp>
      <p:sp>
        <p:nvSpPr>
          <p:cNvPr id="5" name="Text 2"/>
          <p:cNvSpPr/>
          <p:nvPr/>
        </p:nvSpPr>
        <p:spPr>
          <a:xfrm>
            <a:off x="701159" y="4163616"/>
            <a:ext cx="6400205" cy="28039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C3249"/>
                </a:solidFill>
                <a:latin typeface="Martel Sans" pitchFamily="34" charset="0"/>
                <a:ea typeface="Martel Sans" pitchFamily="34" charset="-122"/>
                <a:cs typeface="Martel Sans" pitchFamily="34" charset="-120"/>
              </a:rPr>
              <a:t>CSV/TSV:</a:t>
            </a:r>
            <a:r>
              <a:rPr lang="en-US" sz="1350" dirty="0">
                <a:solidFill>
                  <a:srgbClr val="2C3249"/>
                </a:solidFill>
                <a:latin typeface="Martel Sans" pitchFamily="34" charset="0"/>
                <a:ea typeface="Martel Sans" pitchFamily="34" charset="-122"/>
                <a:cs typeface="Martel Sans" pitchFamily="34" charset="-120"/>
              </a:rPr>
              <a:t> Delimiter options, quote handling, escape characters</a:t>
            </a:r>
            <a:endParaRPr lang="en-US" sz="1350" dirty="0"/>
          </a:p>
        </p:txBody>
      </p:sp>
      <p:sp>
        <p:nvSpPr>
          <p:cNvPr id="6" name="Text 3"/>
          <p:cNvSpPr/>
          <p:nvPr/>
        </p:nvSpPr>
        <p:spPr>
          <a:xfrm>
            <a:off x="701159" y="4505325"/>
            <a:ext cx="6400205" cy="28039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C3249"/>
                </a:solidFill>
                <a:latin typeface="Martel Sans" pitchFamily="34" charset="0"/>
                <a:ea typeface="Martel Sans" pitchFamily="34" charset="-122"/>
                <a:cs typeface="Martel Sans" pitchFamily="34" charset="-120"/>
              </a:rPr>
              <a:t>JSON:</a:t>
            </a:r>
            <a:r>
              <a:rPr lang="en-US" sz="1350" dirty="0">
                <a:solidFill>
                  <a:srgbClr val="2C3249"/>
                </a:solidFill>
                <a:latin typeface="Martel Sans" pitchFamily="34" charset="0"/>
                <a:ea typeface="Martel Sans" pitchFamily="34" charset="-122"/>
                <a:cs typeface="Martel Sans" pitchFamily="34" charset="-120"/>
              </a:rPr>
              <a:t> Object or array formats with path extraction</a:t>
            </a:r>
            <a:endParaRPr lang="en-US" sz="1350" dirty="0"/>
          </a:p>
        </p:txBody>
      </p:sp>
      <p:sp>
        <p:nvSpPr>
          <p:cNvPr id="7" name="Text 4"/>
          <p:cNvSpPr/>
          <p:nvPr/>
        </p:nvSpPr>
        <p:spPr>
          <a:xfrm>
            <a:off x="701159" y="4847034"/>
            <a:ext cx="6400205" cy="28039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C3249"/>
                </a:solidFill>
                <a:latin typeface="Martel Sans" pitchFamily="34" charset="0"/>
                <a:ea typeface="Martel Sans" pitchFamily="34" charset="-122"/>
                <a:cs typeface="Martel Sans" pitchFamily="34" charset="-120"/>
              </a:rPr>
              <a:t>Parquet:</a:t>
            </a:r>
            <a:r>
              <a:rPr lang="en-US" sz="1350" dirty="0">
                <a:solidFill>
                  <a:srgbClr val="2C3249"/>
                </a:solidFill>
                <a:latin typeface="Martel Sans" pitchFamily="34" charset="0"/>
                <a:ea typeface="Martel Sans" pitchFamily="34" charset="-122"/>
                <a:cs typeface="Martel Sans" pitchFamily="34" charset="-120"/>
              </a:rPr>
              <a:t> Column-oriented with schema inference</a:t>
            </a:r>
            <a:endParaRPr lang="en-US" sz="1350" dirty="0"/>
          </a:p>
        </p:txBody>
      </p:sp>
      <p:sp>
        <p:nvSpPr>
          <p:cNvPr id="8" name="Text 5"/>
          <p:cNvSpPr/>
          <p:nvPr/>
        </p:nvSpPr>
        <p:spPr>
          <a:xfrm>
            <a:off x="701159" y="5188744"/>
            <a:ext cx="6400205" cy="28039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C3249"/>
                </a:solidFill>
                <a:latin typeface="Martel Sans" pitchFamily="34" charset="0"/>
                <a:ea typeface="Martel Sans" pitchFamily="34" charset="-122"/>
                <a:cs typeface="Martel Sans" pitchFamily="34" charset="-120"/>
              </a:rPr>
              <a:t>Avro:</a:t>
            </a:r>
            <a:r>
              <a:rPr lang="en-US" sz="1350" dirty="0">
                <a:solidFill>
                  <a:srgbClr val="2C3249"/>
                </a:solidFill>
                <a:latin typeface="Martel Sans" pitchFamily="34" charset="0"/>
                <a:ea typeface="Martel Sans" pitchFamily="34" charset="-122"/>
                <a:cs typeface="Martel Sans" pitchFamily="34" charset="-120"/>
              </a:rPr>
              <a:t> Row-based binary format with schema registry support</a:t>
            </a:r>
            <a:endParaRPr lang="en-US" sz="1350" dirty="0"/>
          </a:p>
        </p:txBody>
      </p:sp>
      <p:sp>
        <p:nvSpPr>
          <p:cNvPr id="9" name="Text 6"/>
          <p:cNvSpPr/>
          <p:nvPr/>
        </p:nvSpPr>
        <p:spPr>
          <a:xfrm>
            <a:off x="701159" y="5530453"/>
            <a:ext cx="6400205" cy="28039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C3249"/>
                </a:solidFill>
                <a:latin typeface="Martel Sans" pitchFamily="34" charset="0"/>
                <a:ea typeface="Martel Sans" pitchFamily="34" charset="-122"/>
                <a:cs typeface="Martel Sans" pitchFamily="34" charset="-120"/>
              </a:rPr>
              <a:t>ORC:</a:t>
            </a:r>
            <a:r>
              <a:rPr lang="en-US" sz="1350" dirty="0">
                <a:solidFill>
                  <a:srgbClr val="2C3249"/>
                </a:solidFill>
                <a:latin typeface="Martel Sans" pitchFamily="34" charset="0"/>
                <a:ea typeface="Martel Sans" pitchFamily="34" charset="-122"/>
                <a:cs typeface="Martel Sans" pitchFamily="34" charset="-120"/>
              </a:rPr>
              <a:t> Optimized Row Columnar for Hadoop ecosystems</a:t>
            </a:r>
            <a:endParaRPr lang="en-US" sz="1350" dirty="0"/>
          </a:p>
        </p:txBody>
      </p:sp>
      <p:sp>
        <p:nvSpPr>
          <p:cNvPr id="10" name="Text 7"/>
          <p:cNvSpPr/>
          <p:nvPr/>
        </p:nvSpPr>
        <p:spPr>
          <a:xfrm>
            <a:off x="701159" y="5872163"/>
            <a:ext cx="6400205" cy="28039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C3249"/>
                </a:solidFill>
                <a:latin typeface="Martel Sans" pitchFamily="34" charset="0"/>
                <a:ea typeface="Martel Sans" pitchFamily="34" charset="-122"/>
                <a:cs typeface="Martel Sans" pitchFamily="34" charset="-120"/>
              </a:rPr>
              <a:t>XML:</a:t>
            </a:r>
            <a:r>
              <a:rPr lang="en-US" sz="1350" dirty="0">
                <a:solidFill>
                  <a:srgbClr val="2C3249"/>
                </a:solidFill>
                <a:latin typeface="Martel Sans" pitchFamily="34" charset="0"/>
                <a:ea typeface="Martel Sans" pitchFamily="34" charset="-122"/>
                <a:cs typeface="Martel Sans" pitchFamily="34" charset="-120"/>
              </a:rPr>
              <a:t> With XPath expressions for element selection</a:t>
            </a:r>
            <a:endParaRPr lang="en-US" sz="1350" dirty="0"/>
          </a:p>
        </p:txBody>
      </p:sp>
      <p:sp>
        <p:nvSpPr>
          <p:cNvPr id="11" name="Text 8"/>
          <p:cNvSpPr/>
          <p:nvPr/>
        </p:nvSpPr>
        <p:spPr>
          <a:xfrm>
            <a:off x="7536656" y="3659624"/>
            <a:ext cx="3004661" cy="328732"/>
          </a:xfrm>
          <a:prstGeom prst="rect">
            <a:avLst/>
          </a:prstGeom>
          <a:noFill/>
          <a:ln/>
        </p:spPr>
        <p:txBody>
          <a:bodyPr wrap="none" lIns="0" tIns="0" rIns="0" bIns="0" rtlCol="0" anchor="t"/>
          <a:lstStyle/>
          <a:p>
            <a:pPr marL="0" indent="0" algn="l">
              <a:lnSpc>
                <a:spcPts val="2550"/>
              </a:lnSpc>
              <a:buNone/>
            </a:pPr>
            <a:r>
              <a:rPr lang="en-US" sz="2050" dirty="0">
                <a:solidFill>
                  <a:srgbClr val="437066"/>
                </a:solidFill>
                <a:latin typeface="Kanit Light" pitchFamily="34" charset="0"/>
                <a:ea typeface="Kanit Light" pitchFamily="34" charset="-122"/>
                <a:cs typeface="Kanit Light" pitchFamily="34" charset="-120"/>
              </a:rPr>
              <a:t>Advanced Format Options</a:t>
            </a:r>
            <a:endParaRPr lang="en-US" sz="2050" dirty="0"/>
          </a:p>
        </p:txBody>
      </p:sp>
      <p:sp>
        <p:nvSpPr>
          <p:cNvPr id="12" name="Text 9"/>
          <p:cNvSpPr/>
          <p:nvPr/>
        </p:nvSpPr>
        <p:spPr>
          <a:xfrm>
            <a:off x="7536656" y="4163616"/>
            <a:ext cx="6400205" cy="28039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C3249"/>
                </a:solidFill>
                <a:latin typeface="Martel Sans" pitchFamily="34" charset="0"/>
                <a:ea typeface="Martel Sans" pitchFamily="34" charset="-122"/>
                <a:cs typeface="Martel Sans" pitchFamily="34" charset="-120"/>
              </a:rPr>
              <a:t>Compression:</a:t>
            </a:r>
            <a:r>
              <a:rPr lang="en-US" sz="1350" dirty="0">
                <a:solidFill>
                  <a:srgbClr val="2C3249"/>
                </a:solidFill>
                <a:latin typeface="Martel Sans" pitchFamily="34" charset="0"/>
                <a:ea typeface="Martel Sans" pitchFamily="34" charset="-122"/>
                <a:cs typeface="Martel Sans" pitchFamily="34" charset="-120"/>
              </a:rPr>
              <a:t> AUTO, GZIP, BZ2, BROTLI, ZSTD, DEFLATE</a:t>
            </a:r>
            <a:endParaRPr lang="en-US" sz="1350" dirty="0"/>
          </a:p>
        </p:txBody>
      </p:sp>
      <p:sp>
        <p:nvSpPr>
          <p:cNvPr id="13" name="Text 10"/>
          <p:cNvSpPr/>
          <p:nvPr/>
        </p:nvSpPr>
        <p:spPr>
          <a:xfrm>
            <a:off x="7536656" y="4505325"/>
            <a:ext cx="6400205" cy="28039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C3249"/>
                </a:solidFill>
                <a:latin typeface="Martel Sans" pitchFamily="34" charset="0"/>
                <a:ea typeface="Martel Sans" pitchFamily="34" charset="-122"/>
                <a:cs typeface="Martel Sans" pitchFamily="34" charset="-120"/>
              </a:rPr>
              <a:t>Error Tolerance:</a:t>
            </a:r>
            <a:r>
              <a:rPr lang="en-US" sz="1350" dirty="0">
                <a:solidFill>
                  <a:srgbClr val="2C3249"/>
                </a:solidFill>
                <a:latin typeface="Martel Sans" pitchFamily="34" charset="0"/>
                <a:ea typeface="Martel Sans" pitchFamily="34" charset="-122"/>
                <a:cs typeface="Martel Sans" pitchFamily="34" charset="-120"/>
              </a:rPr>
              <a:t> SKIP_FILE, CONTINUE, ABORT_STATEMENT</a:t>
            </a:r>
            <a:endParaRPr lang="en-US" sz="1350" dirty="0"/>
          </a:p>
        </p:txBody>
      </p:sp>
      <p:sp>
        <p:nvSpPr>
          <p:cNvPr id="14" name="Text 11"/>
          <p:cNvSpPr/>
          <p:nvPr/>
        </p:nvSpPr>
        <p:spPr>
          <a:xfrm>
            <a:off x="7536656" y="4847034"/>
            <a:ext cx="6400205" cy="28039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C3249"/>
                </a:solidFill>
                <a:latin typeface="Martel Sans" pitchFamily="34" charset="0"/>
                <a:ea typeface="Martel Sans" pitchFamily="34" charset="-122"/>
                <a:cs typeface="Martel Sans" pitchFamily="34" charset="-120"/>
              </a:rPr>
              <a:t>Date/Time Formats:</a:t>
            </a:r>
            <a:r>
              <a:rPr lang="en-US" sz="1350" dirty="0">
                <a:solidFill>
                  <a:srgbClr val="2C3249"/>
                </a:solidFill>
                <a:latin typeface="Martel Sans" pitchFamily="34" charset="0"/>
                <a:ea typeface="Martel Sans" pitchFamily="34" charset="-122"/>
                <a:cs typeface="Martel Sans" pitchFamily="34" charset="-120"/>
              </a:rPr>
              <a:t> Custom parsing patterns</a:t>
            </a:r>
            <a:endParaRPr lang="en-US" sz="1350" dirty="0"/>
          </a:p>
        </p:txBody>
      </p:sp>
      <p:sp>
        <p:nvSpPr>
          <p:cNvPr id="15" name="Text 12"/>
          <p:cNvSpPr/>
          <p:nvPr/>
        </p:nvSpPr>
        <p:spPr>
          <a:xfrm>
            <a:off x="7536656" y="5188744"/>
            <a:ext cx="6400205" cy="28039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C3249"/>
                </a:solidFill>
                <a:latin typeface="Martel Sans" pitchFamily="34" charset="0"/>
                <a:ea typeface="Martel Sans" pitchFamily="34" charset="-122"/>
                <a:cs typeface="Martel Sans" pitchFamily="34" charset="-120"/>
              </a:rPr>
              <a:t>Encoding:</a:t>
            </a:r>
            <a:r>
              <a:rPr lang="en-US" sz="1350" dirty="0">
                <a:solidFill>
                  <a:srgbClr val="2C3249"/>
                </a:solidFill>
                <a:latin typeface="Martel Sans" pitchFamily="34" charset="0"/>
                <a:ea typeface="Martel Sans" pitchFamily="34" charset="-122"/>
                <a:cs typeface="Martel Sans" pitchFamily="34" charset="-120"/>
              </a:rPr>
              <a:t> UTF8, UTF16, ISO-8859-1, etc.</a:t>
            </a:r>
            <a:endParaRPr lang="en-US" sz="1350" dirty="0"/>
          </a:p>
        </p:txBody>
      </p:sp>
      <p:sp>
        <p:nvSpPr>
          <p:cNvPr id="16" name="Text 13"/>
          <p:cNvSpPr/>
          <p:nvPr/>
        </p:nvSpPr>
        <p:spPr>
          <a:xfrm>
            <a:off x="7536656" y="5530453"/>
            <a:ext cx="6400205" cy="280392"/>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2C3249"/>
                </a:solidFill>
                <a:latin typeface="Martel Sans" pitchFamily="34" charset="0"/>
                <a:ea typeface="Martel Sans" pitchFamily="34" charset="-122"/>
                <a:cs typeface="Martel Sans" pitchFamily="34" charset="-120"/>
              </a:rPr>
              <a:t>Binary Format:</a:t>
            </a:r>
            <a:r>
              <a:rPr lang="en-US" sz="1350" dirty="0">
                <a:solidFill>
                  <a:srgbClr val="2C3249"/>
                </a:solidFill>
                <a:latin typeface="Martel Sans" pitchFamily="34" charset="0"/>
                <a:ea typeface="Martel Sans" pitchFamily="34" charset="-122"/>
                <a:cs typeface="Martel Sans" pitchFamily="34" charset="-120"/>
              </a:rPr>
              <a:t> HEX, BASE64 encoding for binary data</a:t>
            </a:r>
            <a:endParaRPr lang="en-US" sz="1350" dirty="0"/>
          </a:p>
        </p:txBody>
      </p:sp>
      <p:sp>
        <p:nvSpPr>
          <p:cNvPr id="17" name="Shape 14"/>
          <p:cNvSpPr/>
          <p:nvPr/>
        </p:nvSpPr>
        <p:spPr>
          <a:xfrm>
            <a:off x="701159" y="6411039"/>
            <a:ext cx="13228082" cy="1336000"/>
          </a:xfrm>
          <a:prstGeom prst="roundRect">
            <a:avLst>
              <a:gd name="adj" fmla="val 8213"/>
            </a:avLst>
          </a:prstGeom>
          <a:solidFill>
            <a:srgbClr val="FFFFFF"/>
          </a:solidFill>
          <a:ln w="22860">
            <a:solidFill>
              <a:srgbClr val="C5D2CF"/>
            </a:solidFill>
            <a:prstDash val="solid"/>
          </a:ln>
        </p:spPr>
        <p:txBody>
          <a:bodyPr/>
          <a:lstStyle/>
          <a:p>
            <a:endParaRPr lang="en-IN"/>
          </a:p>
        </p:txBody>
      </p:sp>
      <p:sp>
        <p:nvSpPr>
          <p:cNvPr id="18" name="Shape 15"/>
          <p:cNvSpPr/>
          <p:nvPr/>
        </p:nvSpPr>
        <p:spPr>
          <a:xfrm>
            <a:off x="678299" y="6411039"/>
            <a:ext cx="91440" cy="1336000"/>
          </a:xfrm>
          <a:prstGeom prst="roundRect">
            <a:avLst>
              <a:gd name="adj" fmla="val 80522"/>
            </a:avLst>
          </a:prstGeom>
          <a:solidFill>
            <a:srgbClr val="437066"/>
          </a:solidFill>
          <a:ln/>
        </p:spPr>
        <p:txBody>
          <a:bodyPr/>
          <a:lstStyle/>
          <a:p>
            <a:endParaRPr lang="en-IN"/>
          </a:p>
        </p:txBody>
      </p:sp>
      <p:sp>
        <p:nvSpPr>
          <p:cNvPr id="19" name="Text 16"/>
          <p:cNvSpPr/>
          <p:nvPr/>
        </p:nvSpPr>
        <p:spPr>
          <a:xfrm>
            <a:off x="967859" y="6609159"/>
            <a:ext cx="2191226" cy="273844"/>
          </a:xfrm>
          <a:prstGeom prst="rect">
            <a:avLst/>
          </a:prstGeom>
          <a:noFill/>
          <a:ln/>
        </p:spPr>
        <p:txBody>
          <a:bodyPr wrap="none" lIns="0" tIns="0" rIns="0" bIns="0" rtlCol="0" anchor="t"/>
          <a:lstStyle/>
          <a:p>
            <a:pPr marL="0" indent="0" algn="l">
              <a:lnSpc>
                <a:spcPts val="2150"/>
              </a:lnSpc>
              <a:buNone/>
            </a:pPr>
            <a:r>
              <a:rPr lang="en-US" sz="1700" dirty="0">
                <a:solidFill>
                  <a:srgbClr val="2C3249"/>
                </a:solidFill>
                <a:latin typeface="Kanit Light" pitchFamily="34" charset="0"/>
                <a:ea typeface="Kanit Light" pitchFamily="34" charset="-122"/>
                <a:cs typeface="Kanit Light" pitchFamily="34" charset="-120"/>
              </a:rPr>
              <a:t>Best Practice</a:t>
            </a:r>
            <a:endParaRPr lang="en-US" sz="1700" dirty="0"/>
          </a:p>
        </p:txBody>
      </p:sp>
      <p:sp>
        <p:nvSpPr>
          <p:cNvPr id="20" name="Text 17"/>
          <p:cNvSpPr/>
          <p:nvPr/>
        </p:nvSpPr>
        <p:spPr>
          <a:xfrm>
            <a:off x="967859" y="6988135"/>
            <a:ext cx="12763262" cy="560784"/>
          </a:xfrm>
          <a:prstGeom prst="rect">
            <a:avLst/>
          </a:prstGeom>
          <a:noFill/>
          <a:ln/>
        </p:spPr>
        <p:txBody>
          <a:bodyPr wrap="square" lIns="0" tIns="0" rIns="0" bIns="0" rtlCol="0" anchor="t"/>
          <a:lstStyle/>
          <a:p>
            <a:pPr marL="0" indent="0" algn="l">
              <a:lnSpc>
                <a:spcPts val="2200"/>
              </a:lnSpc>
              <a:buNone/>
            </a:pPr>
            <a:r>
              <a:rPr lang="en-US" sz="1350" dirty="0">
                <a:solidFill>
                  <a:srgbClr val="2C3249"/>
                </a:solidFill>
                <a:latin typeface="Martel Sans" pitchFamily="34" charset="0"/>
                <a:ea typeface="Martel Sans" pitchFamily="34" charset="-122"/>
                <a:cs typeface="Martel Sans" pitchFamily="34" charset="-120"/>
              </a:rPr>
              <a:t>Create separate file formats for each data source type and version them in your code repositories. File formats can be shared across multiple loading operations.</a:t>
            </a:r>
            <a:endParaRPr lang="en-US" sz="13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8070" y="514469"/>
            <a:ext cx="9113282" cy="584359"/>
          </a:xfrm>
          <a:prstGeom prst="rect">
            <a:avLst/>
          </a:prstGeom>
          <a:noFill/>
          <a:ln/>
        </p:spPr>
        <p:txBody>
          <a:bodyPr wrap="none" lIns="0" tIns="0" rIns="0" bIns="0" rtlCol="0" anchor="t"/>
          <a:lstStyle/>
          <a:p>
            <a:pPr marL="0" indent="0" algn="l">
              <a:lnSpc>
                <a:spcPts val="4600"/>
              </a:lnSpc>
              <a:buNone/>
            </a:pPr>
            <a:r>
              <a:rPr lang="en-US" sz="3650" dirty="0">
                <a:solidFill>
                  <a:srgbClr val="272D45"/>
                </a:solidFill>
                <a:latin typeface="Kanit Light" pitchFamily="34" charset="0"/>
                <a:ea typeface="Kanit Light" pitchFamily="34" charset="-122"/>
                <a:cs typeface="Kanit Light" pitchFamily="34" charset="-120"/>
              </a:rPr>
              <a:t>COPY INTO: The Workhorse of Batch Loading</a:t>
            </a:r>
            <a:endParaRPr lang="en-US" sz="3650" dirty="0"/>
          </a:p>
        </p:txBody>
      </p:sp>
      <p:sp>
        <p:nvSpPr>
          <p:cNvPr id="3" name="Shape 1"/>
          <p:cNvSpPr/>
          <p:nvPr/>
        </p:nvSpPr>
        <p:spPr>
          <a:xfrm>
            <a:off x="748070" y="1472803"/>
            <a:ext cx="13134261" cy="2973348"/>
          </a:xfrm>
          <a:prstGeom prst="roundRect">
            <a:avLst>
              <a:gd name="adj" fmla="val 2642"/>
            </a:avLst>
          </a:prstGeom>
          <a:solidFill>
            <a:srgbClr val="F2F2F2"/>
          </a:solidFill>
          <a:ln/>
        </p:spPr>
        <p:txBody>
          <a:bodyPr/>
          <a:lstStyle/>
          <a:p>
            <a:endParaRPr lang="en-IN"/>
          </a:p>
        </p:txBody>
      </p:sp>
      <p:sp>
        <p:nvSpPr>
          <p:cNvPr id="4" name="Shape 2"/>
          <p:cNvSpPr/>
          <p:nvPr/>
        </p:nvSpPr>
        <p:spPr>
          <a:xfrm>
            <a:off x="738783" y="1472803"/>
            <a:ext cx="13152834" cy="2973348"/>
          </a:xfrm>
          <a:prstGeom prst="roundRect">
            <a:avLst>
              <a:gd name="adj" fmla="val 944"/>
            </a:avLst>
          </a:prstGeom>
          <a:solidFill>
            <a:srgbClr val="F2F2F2"/>
          </a:solidFill>
          <a:ln/>
        </p:spPr>
        <p:txBody>
          <a:bodyPr/>
          <a:lstStyle/>
          <a:p>
            <a:endParaRPr lang="en-IN"/>
          </a:p>
        </p:txBody>
      </p:sp>
      <p:sp>
        <p:nvSpPr>
          <p:cNvPr id="5" name="Text 3"/>
          <p:cNvSpPr/>
          <p:nvPr/>
        </p:nvSpPr>
        <p:spPr>
          <a:xfrm>
            <a:off x="925711" y="1613059"/>
            <a:ext cx="12778978" cy="2692837"/>
          </a:xfrm>
          <a:prstGeom prst="rect">
            <a:avLst/>
          </a:prstGeom>
          <a:noFill/>
          <a:ln/>
        </p:spPr>
        <p:txBody>
          <a:bodyPr wrap="square" lIns="0" tIns="0" rIns="0" bIns="0" rtlCol="0" anchor="t"/>
          <a:lstStyle/>
          <a:p>
            <a:pPr marL="0" indent="0" algn="l">
              <a:lnSpc>
                <a:spcPts val="2350"/>
              </a:lnSpc>
              <a:buNone/>
            </a:pPr>
            <a:r>
              <a:rPr lang="en-US" sz="1450" dirty="0">
                <a:solidFill>
                  <a:srgbClr val="2C3249"/>
                </a:solidFill>
                <a:highlight>
                  <a:srgbClr val="F2F2F2"/>
                </a:highlight>
                <a:latin typeface="Consolas" pitchFamily="34" charset="0"/>
                <a:ea typeface="Consolas" pitchFamily="34" charset="-122"/>
                <a:cs typeface="Consolas" pitchFamily="34" charset="-120"/>
              </a:rPr>
              <a:t>COPY INTO sales_data  FROM @my_s3_stage/sales/  FILES = ('sales_20230101.csv', 'sales_20230102.csv')  FILE_FORMAT = (FORMAT_NAME = my_csv_format)  PATTERN = '.*sales_[0-9]{8}\.csv'  ON_ERROR = 'CONTINUE'  VALIDATION_MODE = 'RETURN_ERRORS'  FORCE = FALSE;</a:t>
            </a:r>
            <a:endParaRPr lang="en-US" sz="1450" dirty="0"/>
          </a:p>
        </p:txBody>
      </p:sp>
      <p:sp>
        <p:nvSpPr>
          <p:cNvPr id="6" name="Shape 4"/>
          <p:cNvSpPr/>
          <p:nvPr/>
        </p:nvSpPr>
        <p:spPr>
          <a:xfrm>
            <a:off x="748070" y="4656534"/>
            <a:ext cx="420767" cy="420767"/>
          </a:xfrm>
          <a:prstGeom prst="roundRect">
            <a:avLst>
              <a:gd name="adj" fmla="val 18670"/>
            </a:avLst>
          </a:prstGeom>
          <a:solidFill>
            <a:srgbClr val="DFECE9"/>
          </a:solidFill>
          <a:ln w="7620">
            <a:solidFill>
              <a:srgbClr val="C5D2CF"/>
            </a:solidFill>
            <a:prstDash val="solid"/>
          </a:ln>
        </p:spPr>
        <p:txBody>
          <a:bodyPr/>
          <a:lstStyle/>
          <a:p>
            <a:endParaRPr lang="en-IN"/>
          </a:p>
        </p:txBody>
      </p:sp>
      <p:sp>
        <p:nvSpPr>
          <p:cNvPr id="7" name="Text 5"/>
          <p:cNvSpPr/>
          <p:nvPr/>
        </p:nvSpPr>
        <p:spPr>
          <a:xfrm>
            <a:off x="1355765" y="4720828"/>
            <a:ext cx="2338030" cy="292298"/>
          </a:xfrm>
          <a:prstGeom prst="rect">
            <a:avLst/>
          </a:prstGeom>
          <a:noFill/>
          <a:ln/>
        </p:spPr>
        <p:txBody>
          <a:bodyPr wrap="none" lIns="0" tIns="0" rIns="0" bIns="0" rtlCol="0" anchor="t"/>
          <a:lstStyle/>
          <a:p>
            <a:pPr marL="0" indent="0" algn="l">
              <a:lnSpc>
                <a:spcPts val="2300"/>
              </a:lnSpc>
              <a:buNone/>
            </a:pPr>
            <a:r>
              <a:rPr lang="en-US" sz="1800" dirty="0">
                <a:solidFill>
                  <a:srgbClr val="2C3249"/>
                </a:solidFill>
                <a:latin typeface="Kanit Light" pitchFamily="34" charset="0"/>
                <a:ea typeface="Kanit Light" pitchFamily="34" charset="-122"/>
                <a:cs typeface="Kanit Light" pitchFamily="34" charset="-120"/>
              </a:rPr>
              <a:t>Key Parameters</a:t>
            </a:r>
            <a:endParaRPr lang="en-US" sz="1800" dirty="0"/>
          </a:p>
        </p:txBody>
      </p:sp>
      <p:sp>
        <p:nvSpPr>
          <p:cNvPr id="8" name="Text 6"/>
          <p:cNvSpPr/>
          <p:nvPr/>
        </p:nvSpPr>
        <p:spPr>
          <a:xfrm>
            <a:off x="1355765" y="5125283"/>
            <a:ext cx="3614499"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FILES vs. PATTERN:</a:t>
            </a:r>
            <a:r>
              <a:rPr lang="en-US" sz="1450" dirty="0">
                <a:solidFill>
                  <a:srgbClr val="2C3249"/>
                </a:solidFill>
                <a:latin typeface="Martel Sans" pitchFamily="34" charset="0"/>
                <a:ea typeface="Martel Sans" pitchFamily="34" charset="-122"/>
                <a:cs typeface="Martel Sans" pitchFamily="34" charset="-120"/>
              </a:rPr>
              <a:t> Explicit list or regex pattern matching</a:t>
            </a:r>
            <a:endParaRPr lang="en-US" sz="1450" dirty="0"/>
          </a:p>
        </p:txBody>
      </p:sp>
      <p:sp>
        <p:nvSpPr>
          <p:cNvPr id="9" name="Text 7"/>
          <p:cNvSpPr/>
          <p:nvPr/>
        </p:nvSpPr>
        <p:spPr>
          <a:xfrm>
            <a:off x="1355765" y="5789057"/>
            <a:ext cx="3614499"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FORCE:</a:t>
            </a:r>
            <a:r>
              <a:rPr lang="en-US" sz="1450" dirty="0">
                <a:solidFill>
                  <a:srgbClr val="2C3249"/>
                </a:solidFill>
                <a:latin typeface="Martel Sans" pitchFamily="34" charset="0"/>
                <a:ea typeface="Martel Sans" pitchFamily="34" charset="-122"/>
                <a:cs typeface="Martel Sans" pitchFamily="34" charset="-120"/>
              </a:rPr>
              <a:t> Control file reloading behavior (deduplication)</a:t>
            </a:r>
            <a:endParaRPr lang="en-US" sz="1450" dirty="0"/>
          </a:p>
        </p:txBody>
      </p:sp>
      <p:sp>
        <p:nvSpPr>
          <p:cNvPr id="10" name="Text 8"/>
          <p:cNvSpPr/>
          <p:nvPr/>
        </p:nvSpPr>
        <p:spPr>
          <a:xfrm>
            <a:off x="1355765" y="6452830"/>
            <a:ext cx="3614499" cy="29920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ON_ERROR:</a:t>
            </a:r>
            <a:r>
              <a:rPr lang="en-US" sz="1450" dirty="0">
                <a:solidFill>
                  <a:srgbClr val="2C3249"/>
                </a:solidFill>
                <a:latin typeface="Martel Sans" pitchFamily="34" charset="0"/>
                <a:ea typeface="Martel Sans" pitchFamily="34" charset="-122"/>
                <a:cs typeface="Martel Sans" pitchFamily="34" charset="-120"/>
              </a:rPr>
              <a:t> Error handling strategy</a:t>
            </a:r>
            <a:endParaRPr lang="en-US" sz="1450" dirty="0"/>
          </a:p>
        </p:txBody>
      </p:sp>
      <p:sp>
        <p:nvSpPr>
          <p:cNvPr id="11" name="Text 9"/>
          <p:cNvSpPr/>
          <p:nvPr/>
        </p:nvSpPr>
        <p:spPr>
          <a:xfrm>
            <a:off x="1355765" y="6817400"/>
            <a:ext cx="3614499"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SIZE_LIMIT:</a:t>
            </a:r>
            <a:r>
              <a:rPr lang="en-US" sz="1450" dirty="0">
                <a:solidFill>
                  <a:srgbClr val="2C3249"/>
                </a:solidFill>
                <a:latin typeface="Martel Sans" pitchFamily="34" charset="0"/>
                <a:ea typeface="Martel Sans" pitchFamily="34" charset="-122"/>
                <a:cs typeface="Martel Sans" pitchFamily="34" charset="-120"/>
              </a:rPr>
              <a:t> Controls maximum bytes processed</a:t>
            </a:r>
            <a:endParaRPr lang="en-US" sz="1450" dirty="0"/>
          </a:p>
        </p:txBody>
      </p:sp>
      <p:sp>
        <p:nvSpPr>
          <p:cNvPr id="12" name="Shape 10"/>
          <p:cNvSpPr/>
          <p:nvPr/>
        </p:nvSpPr>
        <p:spPr>
          <a:xfrm>
            <a:off x="5203984" y="4656534"/>
            <a:ext cx="420767" cy="420767"/>
          </a:xfrm>
          <a:prstGeom prst="roundRect">
            <a:avLst>
              <a:gd name="adj" fmla="val 18670"/>
            </a:avLst>
          </a:prstGeom>
          <a:solidFill>
            <a:srgbClr val="DFECE9"/>
          </a:solidFill>
          <a:ln w="7620">
            <a:solidFill>
              <a:srgbClr val="C5D2CF"/>
            </a:solidFill>
            <a:prstDash val="solid"/>
          </a:ln>
        </p:spPr>
        <p:txBody>
          <a:bodyPr/>
          <a:lstStyle/>
          <a:p>
            <a:endParaRPr lang="en-IN"/>
          </a:p>
        </p:txBody>
      </p:sp>
      <p:sp>
        <p:nvSpPr>
          <p:cNvPr id="13" name="Text 11"/>
          <p:cNvSpPr/>
          <p:nvPr/>
        </p:nvSpPr>
        <p:spPr>
          <a:xfrm>
            <a:off x="5811679" y="4720828"/>
            <a:ext cx="2600682" cy="292298"/>
          </a:xfrm>
          <a:prstGeom prst="rect">
            <a:avLst/>
          </a:prstGeom>
          <a:noFill/>
          <a:ln/>
        </p:spPr>
        <p:txBody>
          <a:bodyPr wrap="none" lIns="0" tIns="0" rIns="0" bIns="0" rtlCol="0" anchor="t"/>
          <a:lstStyle/>
          <a:p>
            <a:pPr marL="0" indent="0" algn="l">
              <a:lnSpc>
                <a:spcPts val="2300"/>
              </a:lnSpc>
              <a:buNone/>
            </a:pPr>
            <a:r>
              <a:rPr lang="en-US" sz="1800" dirty="0">
                <a:solidFill>
                  <a:srgbClr val="2C3249"/>
                </a:solidFill>
                <a:latin typeface="Kanit Light" pitchFamily="34" charset="0"/>
                <a:ea typeface="Kanit Light" pitchFamily="34" charset="-122"/>
                <a:cs typeface="Kanit Light" pitchFamily="34" charset="-120"/>
              </a:rPr>
              <a:t>Runtime Transformations</a:t>
            </a:r>
            <a:endParaRPr lang="en-US" sz="1800" dirty="0"/>
          </a:p>
        </p:txBody>
      </p:sp>
      <p:sp>
        <p:nvSpPr>
          <p:cNvPr id="14" name="Text 12"/>
          <p:cNvSpPr/>
          <p:nvPr/>
        </p:nvSpPr>
        <p:spPr>
          <a:xfrm>
            <a:off x="5811679" y="5125283"/>
            <a:ext cx="3614618"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Column Selection:</a:t>
            </a:r>
            <a:r>
              <a:rPr lang="en-US" sz="1450" dirty="0">
                <a:solidFill>
                  <a:srgbClr val="2C3249"/>
                </a:solidFill>
                <a:latin typeface="Martel Sans" pitchFamily="34" charset="0"/>
                <a:ea typeface="Martel Sans" pitchFamily="34" charset="-122"/>
                <a:cs typeface="Martel Sans" pitchFamily="34" charset="-120"/>
              </a:rPr>
              <a:t> Load specific columns only</a:t>
            </a:r>
            <a:endParaRPr lang="en-US" sz="1450" dirty="0"/>
          </a:p>
        </p:txBody>
      </p:sp>
      <p:sp>
        <p:nvSpPr>
          <p:cNvPr id="15" name="Text 13"/>
          <p:cNvSpPr/>
          <p:nvPr/>
        </p:nvSpPr>
        <p:spPr>
          <a:xfrm>
            <a:off x="5811679" y="5789057"/>
            <a:ext cx="3614618"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Type Casting:</a:t>
            </a:r>
            <a:r>
              <a:rPr lang="en-US" sz="1450" dirty="0">
                <a:solidFill>
                  <a:srgbClr val="2C3249"/>
                </a:solidFill>
                <a:latin typeface="Martel Sans" pitchFamily="34" charset="0"/>
                <a:ea typeface="Martel Sans" pitchFamily="34" charset="-122"/>
                <a:cs typeface="Martel Sans" pitchFamily="34" charset="-120"/>
              </a:rPr>
              <a:t> Convert data types during load</a:t>
            </a:r>
            <a:endParaRPr lang="en-US" sz="1450" dirty="0"/>
          </a:p>
        </p:txBody>
      </p:sp>
      <p:sp>
        <p:nvSpPr>
          <p:cNvPr id="16" name="Text 14"/>
          <p:cNvSpPr/>
          <p:nvPr/>
        </p:nvSpPr>
        <p:spPr>
          <a:xfrm>
            <a:off x="5811679" y="6452830"/>
            <a:ext cx="3614618"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Expressions:</a:t>
            </a:r>
            <a:r>
              <a:rPr lang="en-US" sz="1450" dirty="0">
                <a:solidFill>
                  <a:srgbClr val="2C3249"/>
                </a:solidFill>
                <a:latin typeface="Martel Sans" pitchFamily="34" charset="0"/>
                <a:ea typeface="Martel Sans" pitchFamily="34" charset="-122"/>
                <a:cs typeface="Martel Sans" pitchFamily="34" charset="-120"/>
              </a:rPr>
              <a:t> Apply SQL functions during ingestion</a:t>
            </a:r>
            <a:endParaRPr lang="en-US" sz="1450" dirty="0"/>
          </a:p>
        </p:txBody>
      </p:sp>
      <p:sp>
        <p:nvSpPr>
          <p:cNvPr id="17" name="Text 15"/>
          <p:cNvSpPr/>
          <p:nvPr/>
        </p:nvSpPr>
        <p:spPr>
          <a:xfrm>
            <a:off x="5811679" y="7116604"/>
            <a:ext cx="3614618"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COPY_HISTORY:</a:t>
            </a:r>
            <a:r>
              <a:rPr lang="en-US" sz="1450" dirty="0">
                <a:solidFill>
                  <a:srgbClr val="2C3249"/>
                </a:solidFill>
                <a:latin typeface="Martel Sans" pitchFamily="34" charset="0"/>
                <a:ea typeface="Martel Sans" pitchFamily="34" charset="-122"/>
                <a:cs typeface="Martel Sans" pitchFamily="34" charset="-120"/>
              </a:rPr>
              <a:t> Access load metadata for auditing</a:t>
            </a:r>
            <a:endParaRPr lang="en-US" sz="1450" dirty="0"/>
          </a:p>
        </p:txBody>
      </p:sp>
      <p:sp>
        <p:nvSpPr>
          <p:cNvPr id="18" name="Shape 16"/>
          <p:cNvSpPr/>
          <p:nvPr/>
        </p:nvSpPr>
        <p:spPr>
          <a:xfrm>
            <a:off x="9660017" y="4656534"/>
            <a:ext cx="420767" cy="420767"/>
          </a:xfrm>
          <a:prstGeom prst="roundRect">
            <a:avLst>
              <a:gd name="adj" fmla="val 18670"/>
            </a:avLst>
          </a:prstGeom>
          <a:solidFill>
            <a:srgbClr val="DFECE9"/>
          </a:solidFill>
          <a:ln w="7620">
            <a:solidFill>
              <a:srgbClr val="C5D2CF"/>
            </a:solidFill>
            <a:prstDash val="solid"/>
          </a:ln>
        </p:spPr>
        <p:txBody>
          <a:bodyPr/>
          <a:lstStyle/>
          <a:p>
            <a:endParaRPr lang="en-IN"/>
          </a:p>
        </p:txBody>
      </p:sp>
      <p:sp>
        <p:nvSpPr>
          <p:cNvPr id="19" name="Text 17"/>
          <p:cNvSpPr/>
          <p:nvPr/>
        </p:nvSpPr>
        <p:spPr>
          <a:xfrm>
            <a:off x="10267712" y="4720828"/>
            <a:ext cx="2338030" cy="292298"/>
          </a:xfrm>
          <a:prstGeom prst="rect">
            <a:avLst/>
          </a:prstGeom>
          <a:noFill/>
          <a:ln/>
        </p:spPr>
        <p:txBody>
          <a:bodyPr wrap="none" lIns="0" tIns="0" rIns="0" bIns="0" rtlCol="0" anchor="t"/>
          <a:lstStyle/>
          <a:p>
            <a:pPr marL="0" indent="0" algn="l">
              <a:lnSpc>
                <a:spcPts val="2300"/>
              </a:lnSpc>
              <a:buNone/>
            </a:pPr>
            <a:r>
              <a:rPr lang="en-US" sz="1800" dirty="0">
                <a:solidFill>
                  <a:srgbClr val="2C3249"/>
                </a:solidFill>
                <a:latin typeface="Kanit Light" pitchFamily="34" charset="0"/>
                <a:ea typeface="Kanit Light" pitchFamily="34" charset="-122"/>
                <a:cs typeface="Kanit Light" pitchFamily="34" charset="-120"/>
              </a:rPr>
              <a:t>Parallel Loading</a:t>
            </a:r>
            <a:endParaRPr lang="en-US" sz="1800" dirty="0"/>
          </a:p>
        </p:txBody>
      </p:sp>
      <p:sp>
        <p:nvSpPr>
          <p:cNvPr id="20" name="Text 18"/>
          <p:cNvSpPr/>
          <p:nvPr/>
        </p:nvSpPr>
        <p:spPr>
          <a:xfrm>
            <a:off x="10267712" y="5125283"/>
            <a:ext cx="3614618"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Warehouse Sizing:</a:t>
            </a:r>
            <a:r>
              <a:rPr lang="en-US" sz="1450" dirty="0">
                <a:solidFill>
                  <a:srgbClr val="2C3249"/>
                </a:solidFill>
                <a:latin typeface="Martel Sans" pitchFamily="34" charset="0"/>
                <a:ea typeface="Martel Sans" pitchFamily="34" charset="-122"/>
                <a:cs typeface="Martel Sans" pitchFamily="34" charset="-120"/>
              </a:rPr>
              <a:t> X-Large+ for maximum throughput</a:t>
            </a:r>
            <a:endParaRPr lang="en-US" sz="1450" dirty="0"/>
          </a:p>
        </p:txBody>
      </p:sp>
      <p:sp>
        <p:nvSpPr>
          <p:cNvPr id="21" name="Text 19"/>
          <p:cNvSpPr/>
          <p:nvPr/>
        </p:nvSpPr>
        <p:spPr>
          <a:xfrm>
            <a:off x="10267712" y="5789057"/>
            <a:ext cx="3614618"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File Sizing:</a:t>
            </a:r>
            <a:r>
              <a:rPr lang="en-US" sz="1450" dirty="0">
                <a:solidFill>
                  <a:srgbClr val="2C3249"/>
                </a:solidFill>
                <a:latin typeface="Martel Sans" pitchFamily="34" charset="0"/>
                <a:ea typeface="Martel Sans" pitchFamily="34" charset="-122"/>
                <a:cs typeface="Martel Sans" pitchFamily="34" charset="-120"/>
              </a:rPr>
              <a:t> Aim for 100-250MB compressed files</a:t>
            </a:r>
            <a:endParaRPr lang="en-US" sz="1450" dirty="0"/>
          </a:p>
        </p:txBody>
      </p:sp>
      <p:sp>
        <p:nvSpPr>
          <p:cNvPr id="22" name="Text 20"/>
          <p:cNvSpPr/>
          <p:nvPr/>
        </p:nvSpPr>
        <p:spPr>
          <a:xfrm>
            <a:off x="10267712" y="6452830"/>
            <a:ext cx="3614618"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File Count:</a:t>
            </a:r>
            <a:r>
              <a:rPr lang="en-US" sz="1450" dirty="0">
                <a:solidFill>
                  <a:srgbClr val="2C3249"/>
                </a:solidFill>
                <a:latin typeface="Martel Sans" pitchFamily="34" charset="0"/>
                <a:ea typeface="Martel Sans" pitchFamily="34" charset="-122"/>
                <a:cs typeface="Martel Sans" pitchFamily="34" charset="-120"/>
              </a:rPr>
              <a:t> Multiple files load in parallel</a:t>
            </a:r>
            <a:endParaRPr lang="en-US" sz="1450" dirty="0"/>
          </a:p>
        </p:txBody>
      </p:sp>
      <p:sp>
        <p:nvSpPr>
          <p:cNvPr id="23" name="Text 21"/>
          <p:cNvSpPr/>
          <p:nvPr/>
        </p:nvSpPr>
        <p:spPr>
          <a:xfrm>
            <a:off x="10267712" y="7116604"/>
            <a:ext cx="3614618" cy="59840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3249"/>
                </a:solidFill>
                <a:latin typeface="Martel Sans" pitchFamily="34" charset="0"/>
                <a:ea typeface="Martel Sans" pitchFamily="34" charset="-122"/>
                <a:cs typeface="Martel Sans" pitchFamily="34" charset="-120"/>
              </a:rPr>
              <a:t>SPLIT:</a:t>
            </a:r>
            <a:r>
              <a:rPr lang="en-US" sz="1450" dirty="0">
                <a:solidFill>
                  <a:srgbClr val="2C3249"/>
                </a:solidFill>
                <a:latin typeface="Martel Sans" pitchFamily="34" charset="0"/>
                <a:ea typeface="Martel Sans" pitchFamily="34" charset="-122"/>
                <a:cs typeface="Martel Sans" pitchFamily="34" charset="-120"/>
              </a:rPr>
              <a:t> Break large files for better parallelization</a:t>
            </a:r>
            <a:endParaRPr lang="en-US" sz="14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0906" y="513040"/>
            <a:ext cx="5292923" cy="453866"/>
          </a:xfrm>
          <a:prstGeom prst="rect">
            <a:avLst/>
          </a:prstGeom>
          <a:noFill/>
          <a:ln/>
        </p:spPr>
        <p:txBody>
          <a:bodyPr wrap="none" lIns="0" tIns="0" rIns="0" bIns="0" rtlCol="0" anchor="t"/>
          <a:lstStyle/>
          <a:p>
            <a:pPr marL="0" indent="0" algn="l">
              <a:lnSpc>
                <a:spcPts val="3550"/>
              </a:lnSpc>
              <a:buNone/>
            </a:pPr>
            <a:r>
              <a:rPr lang="en-US" sz="2850" dirty="0">
                <a:solidFill>
                  <a:srgbClr val="272D45"/>
                </a:solidFill>
                <a:latin typeface="Kanit Light" pitchFamily="34" charset="0"/>
                <a:ea typeface="Kanit Light" pitchFamily="34" charset="-122"/>
                <a:cs typeface="Kanit Light" pitchFamily="34" charset="-120"/>
              </a:rPr>
              <a:t>Data Transformation During Load</a:t>
            </a:r>
            <a:endParaRPr lang="en-US" sz="2850" dirty="0"/>
          </a:p>
        </p:txBody>
      </p:sp>
      <p:sp>
        <p:nvSpPr>
          <p:cNvPr id="3" name="Text 1"/>
          <p:cNvSpPr/>
          <p:nvPr/>
        </p:nvSpPr>
        <p:spPr>
          <a:xfrm>
            <a:off x="580906" y="1184672"/>
            <a:ext cx="2952036" cy="272296"/>
          </a:xfrm>
          <a:prstGeom prst="rect">
            <a:avLst/>
          </a:prstGeom>
          <a:noFill/>
          <a:ln/>
        </p:spPr>
        <p:txBody>
          <a:bodyPr wrap="none" lIns="0" tIns="0" rIns="0" bIns="0" rtlCol="0" anchor="t"/>
          <a:lstStyle/>
          <a:p>
            <a:pPr marL="0" indent="0" algn="l">
              <a:lnSpc>
                <a:spcPts val="2100"/>
              </a:lnSpc>
              <a:buNone/>
            </a:pPr>
            <a:r>
              <a:rPr lang="en-US" sz="1700" dirty="0">
                <a:solidFill>
                  <a:srgbClr val="272D45"/>
                </a:solidFill>
                <a:latin typeface="Kanit Light" pitchFamily="34" charset="0"/>
                <a:ea typeface="Kanit Light" pitchFamily="34" charset="-122"/>
                <a:cs typeface="Kanit Light" pitchFamily="34" charset="-120"/>
              </a:rPr>
              <a:t>Column-Level Transformations</a:t>
            </a:r>
            <a:endParaRPr lang="en-US" sz="1700" dirty="0"/>
          </a:p>
        </p:txBody>
      </p:sp>
      <p:sp>
        <p:nvSpPr>
          <p:cNvPr id="4" name="Shape 2"/>
          <p:cNvSpPr/>
          <p:nvPr/>
        </p:nvSpPr>
        <p:spPr>
          <a:xfrm>
            <a:off x="580906" y="1674733"/>
            <a:ext cx="13468588" cy="4865846"/>
          </a:xfrm>
          <a:prstGeom prst="roundRect">
            <a:avLst>
              <a:gd name="adj" fmla="val 1254"/>
            </a:avLst>
          </a:prstGeom>
          <a:solidFill>
            <a:srgbClr val="F2F2F2"/>
          </a:solidFill>
          <a:ln/>
        </p:spPr>
        <p:txBody>
          <a:bodyPr/>
          <a:lstStyle/>
          <a:p>
            <a:endParaRPr lang="en-IN"/>
          </a:p>
        </p:txBody>
      </p:sp>
      <p:sp>
        <p:nvSpPr>
          <p:cNvPr id="5" name="Shape 3"/>
          <p:cNvSpPr/>
          <p:nvPr/>
        </p:nvSpPr>
        <p:spPr>
          <a:xfrm>
            <a:off x="573762" y="1674733"/>
            <a:ext cx="13482876" cy="4865846"/>
          </a:xfrm>
          <a:prstGeom prst="roundRect">
            <a:avLst>
              <a:gd name="adj" fmla="val 448"/>
            </a:avLst>
          </a:prstGeom>
          <a:solidFill>
            <a:srgbClr val="F2F2F2"/>
          </a:solidFill>
          <a:ln/>
        </p:spPr>
        <p:txBody>
          <a:bodyPr/>
          <a:lstStyle/>
          <a:p>
            <a:endParaRPr lang="en-IN"/>
          </a:p>
        </p:txBody>
      </p:sp>
      <p:sp>
        <p:nvSpPr>
          <p:cNvPr id="6" name="Text 4"/>
          <p:cNvSpPr/>
          <p:nvPr/>
        </p:nvSpPr>
        <p:spPr>
          <a:xfrm>
            <a:off x="718899" y="1783556"/>
            <a:ext cx="13192601" cy="4648200"/>
          </a:xfrm>
          <a:prstGeom prst="rect">
            <a:avLst/>
          </a:prstGeom>
          <a:noFill/>
          <a:ln/>
        </p:spPr>
        <p:txBody>
          <a:bodyPr wrap="square" lIns="0" tIns="0" rIns="0" bIns="0" rtlCol="0" anchor="t"/>
          <a:lstStyle/>
          <a:p>
            <a:pPr marL="0" indent="0" algn="l">
              <a:lnSpc>
                <a:spcPts val="1800"/>
              </a:lnSpc>
              <a:buNone/>
            </a:pPr>
            <a:r>
              <a:rPr lang="en-US" sz="1100" dirty="0">
                <a:solidFill>
                  <a:srgbClr val="2C3249"/>
                </a:solidFill>
                <a:highlight>
                  <a:srgbClr val="F2F2F2"/>
                </a:highlight>
                <a:latin typeface="Consolas" pitchFamily="34" charset="0"/>
                <a:ea typeface="Consolas" pitchFamily="34" charset="-122"/>
                <a:cs typeface="Consolas" pitchFamily="34" charset="-120"/>
              </a:rPr>
              <a:t>COPY INTO customers(  id,  name,  email,   signup_date,  status,  loyalty_score)FROM (  SELECT     $1::integer,    INITCAP($2::string),    LOWER($3::string),    TO_DATE($4, 'MM/DD/YYYY'),    IFF($5 = 'A', 'ACTIVE', 'INACTIVE'),    ZEROIFNULL($6::number(3,1))  FROM @my_s3_stage/customers/)FILE_FORMAT = (FORMAT_NAME = my_csv_format);</a:t>
            </a:r>
            <a:endParaRPr lang="en-US" sz="1100" dirty="0"/>
          </a:p>
        </p:txBody>
      </p:sp>
      <p:sp>
        <p:nvSpPr>
          <p:cNvPr id="7" name="Text 5"/>
          <p:cNvSpPr/>
          <p:nvPr/>
        </p:nvSpPr>
        <p:spPr>
          <a:xfrm>
            <a:off x="580906" y="6703933"/>
            <a:ext cx="13468588" cy="232410"/>
          </a:xfrm>
          <a:prstGeom prst="rect">
            <a:avLst/>
          </a:prstGeom>
          <a:noFill/>
          <a:ln/>
        </p:spPr>
        <p:txBody>
          <a:bodyPr wrap="none" lIns="0" tIns="0" rIns="0" bIns="0" rtlCol="0" anchor="t"/>
          <a:lstStyle/>
          <a:p>
            <a:pPr marL="0" indent="0" algn="l">
              <a:lnSpc>
                <a:spcPts val="1800"/>
              </a:lnSpc>
              <a:buNone/>
            </a:pPr>
            <a:r>
              <a:rPr lang="en-US" sz="1100" dirty="0">
                <a:solidFill>
                  <a:srgbClr val="2C3249"/>
                </a:solidFill>
                <a:latin typeface="Martel Sans" pitchFamily="34" charset="0"/>
                <a:ea typeface="Martel Sans" pitchFamily="34" charset="-122"/>
                <a:cs typeface="Martel Sans" pitchFamily="34" charset="-120"/>
              </a:rPr>
              <a:t>Snowflake can transform data on ingestion, reducing the need for separate ELT steps. This approach leverages the compute power of your virtual warehouse during the load process itself.</a:t>
            </a:r>
            <a:endParaRPr lang="en-US" sz="1100" dirty="0"/>
          </a:p>
        </p:txBody>
      </p:sp>
      <p:sp>
        <p:nvSpPr>
          <p:cNvPr id="8" name="Shape 6"/>
          <p:cNvSpPr/>
          <p:nvPr/>
        </p:nvSpPr>
        <p:spPr>
          <a:xfrm>
            <a:off x="580906" y="7099697"/>
            <a:ext cx="13468588" cy="616863"/>
          </a:xfrm>
          <a:prstGeom prst="roundRect">
            <a:avLst>
              <a:gd name="adj" fmla="val 9889"/>
            </a:avLst>
          </a:prstGeom>
          <a:solidFill>
            <a:srgbClr val="CFE2DE"/>
          </a:solidFill>
          <a:ln/>
        </p:spPr>
        <p:txBody>
          <a:bodyPr/>
          <a:lstStyle/>
          <a:p>
            <a:endParaRPr lang="en-IN"/>
          </a:p>
        </p:txBody>
      </p:sp>
      <p:pic>
        <p:nvPicPr>
          <p:cNvPr id="9" name="Image 0" descr="preencoded.png"/>
          <p:cNvPicPr>
            <a:picLocks noChangeAspect="1"/>
          </p:cNvPicPr>
          <p:nvPr/>
        </p:nvPicPr>
        <p:blipFill>
          <a:blip r:embed="rId3"/>
          <a:stretch>
            <a:fillRect/>
          </a:stretch>
        </p:blipFill>
        <p:spPr>
          <a:xfrm>
            <a:off x="726043" y="7298769"/>
            <a:ext cx="181451" cy="145137"/>
          </a:xfrm>
          <a:prstGeom prst="rect">
            <a:avLst/>
          </a:prstGeom>
        </p:spPr>
      </p:pic>
      <p:sp>
        <p:nvSpPr>
          <p:cNvPr id="10" name="Text 7"/>
          <p:cNvSpPr/>
          <p:nvPr/>
        </p:nvSpPr>
        <p:spPr>
          <a:xfrm>
            <a:off x="1052632" y="7281029"/>
            <a:ext cx="12851725" cy="232410"/>
          </a:xfrm>
          <a:prstGeom prst="rect">
            <a:avLst/>
          </a:prstGeom>
          <a:noFill/>
          <a:ln/>
        </p:spPr>
        <p:txBody>
          <a:bodyPr wrap="none" lIns="0" tIns="0" rIns="0" bIns="0" rtlCol="0" anchor="t"/>
          <a:lstStyle/>
          <a:p>
            <a:pPr marL="0" indent="0" algn="l">
              <a:lnSpc>
                <a:spcPts val="1800"/>
              </a:lnSpc>
              <a:buNone/>
            </a:pPr>
            <a:r>
              <a:rPr lang="en-US" sz="1100" b="1" dirty="0">
                <a:solidFill>
                  <a:srgbClr val="000000"/>
                </a:solidFill>
                <a:latin typeface="Martel Sans" pitchFamily="34" charset="0"/>
                <a:ea typeface="Martel Sans" pitchFamily="34" charset="-122"/>
                <a:cs typeface="Martel Sans" pitchFamily="34" charset="-120"/>
              </a:rPr>
              <a:t>Tip:</a:t>
            </a:r>
            <a:r>
              <a:rPr lang="en-US" sz="1100" dirty="0">
                <a:solidFill>
                  <a:srgbClr val="000000"/>
                </a:solidFill>
                <a:latin typeface="Martel Sans" pitchFamily="34" charset="0"/>
                <a:ea typeface="Martel Sans" pitchFamily="34" charset="-122"/>
                <a:cs typeface="Martel Sans" pitchFamily="34" charset="-120"/>
              </a:rPr>
              <a:t> For complex transformations, consider using a separate transformation layer or Snowflake Streams and Tasks for a more maintainable architecture.</a:t>
            </a:r>
            <a:endParaRPr lang="en-US" sz="11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31150"/>
            <a:ext cx="7874198"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Snowpipe: Continuous Data Loading</a:t>
            </a:r>
            <a:endParaRPr lang="en-US" sz="3900" dirty="0"/>
          </a:p>
        </p:txBody>
      </p:sp>
      <p:sp>
        <p:nvSpPr>
          <p:cNvPr id="3" name="Text 1"/>
          <p:cNvSpPr/>
          <p:nvPr/>
        </p:nvSpPr>
        <p:spPr>
          <a:xfrm>
            <a:off x="793790" y="1747242"/>
            <a:ext cx="4773692" cy="372070"/>
          </a:xfrm>
          <a:prstGeom prst="rect">
            <a:avLst/>
          </a:prstGeom>
          <a:noFill/>
          <a:ln/>
        </p:spPr>
        <p:txBody>
          <a:bodyPr wrap="none" lIns="0" tIns="0" rIns="0" bIns="0" rtlCol="0" anchor="t"/>
          <a:lstStyle/>
          <a:p>
            <a:pPr marL="0" indent="0" algn="l">
              <a:lnSpc>
                <a:spcPts val="2900"/>
              </a:lnSpc>
              <a:buNone/>
            </a:pPr>
            <a:r>
              <a:rPr lang="en-US" sz="2300" dirty="0">
                <a:solidFill>
                  <a:srgbClr val="437066"/>
                </a:solidFill>
                <a:latin typeface="Kanit Light" pitchFamily="34" charset="0"/>
                <a:ea typeface="Kanit Light" pitchFamily="34" charset="-122"/>
                <a:cs typeface="Kanit Light" pitchFamily="34" charset="-120"/>
              </a:rPr>
              <a:t>Serverless, Near Real-Time Ingestion</a:t>
            </a:r>
            <a:endParaRPr lang="en-US" sz="2300" dirty="0"/>
          </a:p>
        </p:txBody>
      </p:sp>
      <p:sp>
        <p:nvSpPr>
          <p:cNvPr id="4" name="Text 2"/>
          <p:cNvSpPr/>
          <p:nvPr/>
        </p:nvSpPr>
        <p:spPr>
          <a:xfrm>
            <a:off x="793790" y="2317671"/>
            <a:ext cx="695563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Snowpipe provides automated, incremental data loading without managing virtual warehouses:</a:t>
            </a:r>
            <a:endParaRPr lang="en-US" sz="1550" dirty="0"/>
          </a:p>
        </p:txBody>
      </p:sp>
      <p:sp>
        <p:nvSpPr>
          <p:cNvPr id="5" name="Text 3"/>
          <p:cNvSpPr/>
          <p:nvPr/>
        </p:nvSpPr>
        <p:spPr>
          <a:xfrm>
            <a:off x="793790" y="3131344"/>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Event-Driven:</a:t>
            </a:r>
            <a:r>
              <a:rPr lang="en-US" sz="1550" dirty="0">
                <a:solidFill>
                  <a:srgbClr val="2C3249"/>
                </a:solidFill>
                <a:latin typeface="Martel Sans" pitchFamily="34" charset="0"/>
                <a:ea typeface="Martel Sans" pitchFamily="34" charset="-122"/>
                <a:cs typeface="Martel Sans" pitchFamily="34" charset="-120"/>
              </a:rPr>
              <a:t> Triggered by S3 events via SQS notifications</a:t>
            </a:r>
            <a:endParaRPr lang="en-US" sz="1550" dirty="0"/>
          </a:p>
        </p:txBody>
      </p:sp>
      <p:sp>
        <p:nvSpPr>
          <p:cNvPr id="6" name="Text 4"/>
          <p:cNvSpPr/>
          <p:nvPr/>
        </p:nvSpPr>
        <p:spPr>
          <a:xfrm>
            <a:off x="793790" y="3518297"/>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Serverless:</a:t>
            </a:r>
            <a:r>
              <a:rPr lang="en-US" sz="1550" dirty="0">
                <a:solidFill>
                  <a:srgbClr val="2C3249"/>
                </a:solidFill>
                <a:latin typeface="Martel Sans" pitchFamily="34" charset="0"/>
                <a:ea typeface="Martel Sans" pitchFamily="34" charset="-122"/>
                <a:cs typeface="Martel Sans" pitchFamily="34" charset="-120"/>
              </a:rPr>
              <a:t> Billed by compute seconds, not warehouse time</a:t>
            </a:r>
            <a:endParaRPr lang="en-US" sz="1550" dirty="0"/>
          </a:p>
        </p:txBody>
      </p:sp>
      <p:sp>
        <p:nvSpPr>
          <p:cNvPr id="7" name="Text 5"/>
          <p:cNvSpPr/>
          <p:nvPr/>
        </p:nvSpPr>
        <p:spPr>
          <a:xfrm>
            <a:off x="793790" y="3905250"/>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Auto-Ingest:</a:t>
            </a:r>
            <a:r>
              <a:rPr lang="en-US" sz="1550" dirty="0">
                <a:solidFill>
                  <a:srgbClr val="2C3249"/>
                </a:solidFill>
                <a:latin typeface="Martel Sans" pitchFamily="34" charset="0"/>
                <a:ea typeface="Martel Sans" pitchFamily="34" charset="-122"/>
                <a:cs typeface="Martel Sans" pitchFamily="34" charset="-120"/>
              </a:rPr>
              <a:t> Fully automated pipeline with event notifications</a:t>
            </a:r>
            <a:endParaRPr lang="en-US" sz="1550" dirty="0"/>
          </a:p>
        </p:txBody>
      </p:sp>
      <p:sp>
        <p:nvSpPr>
          <p:cNvPr id="8" name="Text 6"/>
          <p:cNvSpPr/>
          <p:nvPr/>
        </p:nvSpPr>
        <p:spPr>
          <a:xfrm>
            <a:off x="793790" y="4292203"/>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REST API:</a:t>
            </a:r>
            <a:r>
              <a:rPr lang="en-US" sz="1550" dirty="0">
                <a:solidFill>
                  <a:srgbClr val="2C3249"/>
                </a:solidFill>
                <a:latin typeface="Martel Sans" pitchFamily="34" charset="0"/>
                <a:ea typeface="Martel Sans" pitchFamily="34" charset="-122"/>
                <a:cs typeface="Martel Sans" pitchFamily="34" charset="-120"/>
              </a:rPr>
              <a:t> Programmatic control for custom integration</a:t>
            </a:r>
            <a:endParaRPr lang="en-US" sz="1550" dirty="0"/>
          </a:p>
        </p:txBody>
      </p:sp>
      <p:sp>
        <p:nvSpPr>
          <p:cNvPr id="9" name="Text 7"/>
          <p:cNvSpPr/>
          <p:nvPr/>
        </p:nvSpPr>
        <p:spPr>
          <a:xfrm>
            <a:off x="793790" y="4679156"/>
            <a:ext cx="695563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Manifest Files:</a:t>
            </a:r>
            <a:r>
              <a:rPr lang="en-US" sz="1550" dirty="0">
                <a:solidFill>
                  <a:srgbClr val="2C3249"/>
                </a:solidFill>
                <a:latin typeface="Martel Sans" pitchFamily="34" charset="0"/>
                <a:ea typeface="Martel Sans" pitchFamily="34" charset="-122"/>
                <a:cs typeface="Martel Sans" pitchFamily="34" charset="-120"/>
              </a:rPr>
              <a:t> Track loading state for reliability</a:t>
            </a:r>
            <a:endParaRPr lang="en-US" sz="1550" dirty="0"/>
          </a:p>
        </p:txBody>
      </p:sp>
      <p:sp>
        <p:nvSpPr>
          <p:cNvPr id="10" name="Text 8"/>
          <p:cNvSpPr/>
          <p:nvPr/>
        </p:nvSpPr>
        <p:spPr>
          <a:xfrm>
            <a:off x="793790" y="5175290"/>
            <a:ext cx="695563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Ideal for streaming data, IoT sensors, clickstreams, and other continuous data sources.</a:t>
            </a:r>
            <a:endParaRPr lang="en-US" sz="1550" dirty="0"/>
          </a:p>
        </p:txBody>
      </p:sp>
      <p:pic>
        <p:nvPicPr>
          <p:cNvPr id="11" name="Image 0" descr="preencoded.png"/>
          <p:cNvPicPr>
            <a:picLocks noChangeAspect="1"/>
          </p:cNvPicPr>
          <p:nvPr/>
        </p:nvPicPr>
        <p:blipFill>
          <a:blip r:embed="rId3"/>
          <a:stretch>
            <a:fillRect/>
          </a:stretch>
        </p:blipFill>
        <p:spPr>
          <a:xfrm>
            <a:off x="8241149" y="1772126"/>
            <a:ext cx="5602962" cy="560296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27591"/>
            <a:ext cx="5276493"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Implementing Snowpipe</a:t>
            </a:r>
            <a:endParaRPr lang="en-US" sz="3900" dirty="0"/>
          </a:p>
        </p:txBody>
      </p:sp>
      <p:sp>
        <p:nvSpPr>
          <p:cNvPr id="3" name="Shape 1"/>
          <p:cNvSpPr/>
          <p:nvPr/>
        </p:nvSpPr>
        <p:spPr>
          <a:xfrm>
            <a:off x="793790" y="2339816"/>
            <a:ext cx="4215289" cy="198358"/>
          </a:xfrm>
          <a:prstGeom prst="roundRect">
            <a:avLst>
              <a:gd name="adj" fmla="val 42025"/>
            </a:avLst>
          </a:prstGeom>
          <a:solidFill>
            <a:srgbClr val="DFECE9"/>
          </a:solidFill>
          <a:ln w="7620">
            <a:solidFill>
              <a:srgbClr val="C5D2CF"/>
            </a:solidFill>
            <a:prstDash val="solid"/>
          </a:ln>
        </p:spPr>
        <p:txBody>
          <a:bodyPr/>
          <a:lstStyle/>
          <a:p>
            <a:endParaRPr lang="en-IN"/>
          </a:p>
        </p:txBody>
      </p:sp>
      <p:sp>
        <p:nvSpPr>
          <p:cNvPr id="4" name="Text 2"/>
          <p:cNvSpPr/>
          <p:nvPr/>
        </p:nvSpPr>
        <p:spPr>
          <a:xfrm>
            <a:off x="992148" y="273653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Create a Pipe Object</a:t>
            </a:r>
            <a:endParaRPr lang="en-US" sz="1950" dirty="0"/>
          </a:p>
        </p:txBody>
      </p:sp>
      <p:sp>
        <p:nvSpPr>
          <p:cNvPr id="5" name="Shape 3"/>
          <p:cNvSpPr/>
          <p:nvPr/>
        </p:nvSpPr>
        <p:spPr>
          <a:xfrm>
            <a:off x="992148" y="3269933"/>
            <a:ext cx="3818573" cy="2520434"/>
          </a:xfrm>
          <a:prstGeom prst="roundRect">
            <a:avLst>
              <a:gd name="adj" fmla="val 3307"/>
            </a:avLst>
          </a:prstGeom>
          <a:solidFill>
            <a:srgbClr val="F2F2F2"/>
          </a:solidFill>
          <a:ln/>
        </p:spPr>
        <p:txBody>
          <a:bodyPr/>
          <a:lstStyle/>
          <a:p>
            <a:endParaRPr lang="en-IN"/>
          </a:p>
        </p:txBody>
      </p:sp>
      <p:sp>
        <p:nvSpPr>
          <p:cNvPr id="6" name="Shape 4"/>
          <p:cNvSpPr/>
          <p:nvPr/>
        </p:nvSpPr>
        <p:spPr>
          <a:xfrm>
            <a:off x="982266" y="3269933"/>
            <a:ext cx="3838337" cy="2520434"/>
          </a:xfrm>
          <a:prstGeom prst="roundRect">
            <a:avLst>
              <a:gd name="adj" fmla="val 1181"/>
            </a:avLst>
          </a:prstGeom>
          <a:solidFill>
            <a:srgbClr val="F2F2F2"/>
          </a:solidFill>
          <a:ln/>
        </p:spPr>
        <p:txBody>
          <a:bodyPr/>
          <a:lstStyle/>
          <a:p>
            <a:endParaRPr lang="en-IN"/>
          </a:p>
        </p:txBody>
      </p:sp>
      <p:sp>
        <p:nvSpPr>
          <p:cNvPr id="7" name="Text 5"/>
          <p:cNvSpPr/>
          <p:nvPr/>
        </p:nvSpPr>
        <p:spPr>
          <a:xfrm>
            <a:off x="1180624" y="3418761"/>
            <a:ext cx="3441621" cy="222277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PIPE sales_data_pipe   AUTO_INGEST = TRUE  AS COPY INTO sales_data  FROM @my_s3_stage/sales_pipe/  FILE_FORMAT = (FORMAT_NAME = my_csv_format);</a:t>
            </a:r>
            <a:endParaRPr lang="en-US" sz="1550" dirty="0"/>
          </a:p>
        </p:txBody>
      </p:sp>
      <p:sp>
        <p:nvSpPr>
          <p:cNvPr id="8" name="Text 6"/>
          <p:cNvSpPr/>
          <p:nvPr/>
        </p:nvSpPr>
        <p:spPr>
          <a:xfrm>
            <a:off x="992148" y="6013609"/>
            <a:ext cx="3818573"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The AUTO_INGEST parameter enables event-driven loading</a:t>
            </a:r>
            <a:endParaRPr lang="en-US" sz="1550" dirty="0"/>
          </a:p>
        </p:txBody>
      </p:sp>
      <p:sp>
        <p:nvSpPr>
          <p:cNvPr id="9" name="Shape 7"/>
          <p:cNvSpPr/>
          <p:nvPr/>
        </p:nvSpPr>
        <p:spPr>
          <a:xfrm>
            <a:off x="5207437" y="2042160"/>
            <a:ext cx="4215408" cy="198358"/>
          </a:xfrm>
          <a:prstGeom prst="roundRect">
            <a:avLst>
              <a:gd name="adj" fmla="val 42025"/>
            </a:avLst>
          </a:prstGeom>
          <a:solidFill>
            <a:srgbClr val="DFECE9"/>
          </a:solidFill>
          <a:ln w="7620">
            <a:solidFill>
              <a:srgbClr val="C5D2CF"/>
            </a:solidFill>
            <a:prstDash val="solid"/>
          </a:ln>
        </p:spPr>
        <p:txBody>
          <a:bodyPr/>
          <a:lstStyle/>
          <a:p>
            <a:endParaRPr lang="en-IN"/>
          </a:p>
        </p:txBody>
      </p:sp>
      <p:sp>
        <p:nvSpPr>
          <p:cNvPr id="10" name="Text 8"/>
          <p:cNvSpPr/>
          <p:nvPr/>
        </p:nvSpPr>
        <p:spPr>
          <a:xfrm>
            <a:off x="5405795" y="2438876"/>
            <a:ext cx="3507819"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Configure S3 Event Notifications</a:t>
            </a:r>
            <a:endParaRPr lang="en-US" sz="1950" dirty="0"/>
          </a:p>
        </p:txBody>
      </p:sp>
      <p:sp>
        <p:nvSpPr>
          <p:cNvPr id="11" name="Shape 9"/>
          <p:cNvSpPr/>
          <p:nvPr/>
        </p:nvSpPr>
        <p:spPr>
          <a:xfrm>
            <a:off x="5405795" y="2972276"/>
            <a:ext cx="3818692" cy="3790593"/>
          </a:xfrm>
          <a:prstGeom prst="roundRect">
            <a:avLst>
              <a:gd name="adj" fmla="val 2199"/>
            </a:avLst>
          </a:prstGeom>
          <a:solidFill>
            <a:srgbClr val="F2F2F2"/>
          </a:solidFill>
          <a:ln/>
        </p:spPr>
        <p:txBody>
          <a:bodyPr/>
          <a:lstStyle/>
          <a:p>
            <a:endParaRPr lang="en-IN"/>
          </a:p>
        </p:txBody>
      </p:sp>
      <p:sp>
        <p:nvSpPr>
          <p:cNvPr id="12" name="Shape 10"/>
          <p:cNvSpPr/>
          <p:nvPr/>
        </p:nvSpPr>
        <p:spPr>
          <a:xfrm>
            <a:off x="5395912" y="2972276"/>
            <a:ext cx="3838456" cy="3790593"/>
          </a:xfrm>
          <a:prstGeom prst="roundRect">
            <a:avLst>
              <a:gd name="adj" fmla="val 785"/>
            </a:avLst>
          </a:prstGeom>
          <a:solidFill>
            <a:srgbClr val="F2F2F2"/>
          </a:solidFill>
          <a:ln/>
        </p:spPr>
        <p:txBody>
          <a:bodyPr/>
          <a:lstStyle/>
          <a:p>
            <a:endParaRPr lang="en-IN"/>
          </a:p>
        </p:txBody>
      </p:sp>
      <p:sp>
        <p:nvSpPr>
          <p:cNvPr id="13" name="Text 11"/>
          <p:cNvSpPr/>
          <p:nvPr/>
        </p:nvSpPr>
        <p:spPr>
          <a:xfrm>
            <a:off x="5594271" y="3121104"/>
            <a:ext cx="3441740" cy="3492937"/>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 Get the SQS queue ARN for your pipeDESC PIPE sales_data_pipe;-- Configure in AWS Console or CLI:-- 1. S3 bucket -&gt; Properties -&gt; Events-- 2. Add SQS notification for ObjectCreated events-- 3. Use the ARN from DESC PIPE command</a:t>
            </a:r>
            <a:endParaRPr lang="en-US" sz="1550" dirty="0"/>
          </a:p>
        </p:txBody>
      </p:sp>
      <p:sp>
        <p:nvSpPr>
          <p:cNvPr id="14" name="Shape 12"/>
          <p:cNvSpPr/>
          <p:nvPr/>
        </p:nvSpPr>
        <p:spPr>
          <a:xfrm>
            <a:off x="9621203" y="1744504"/>
            <a:ext cx="4215289" cy="198358"/>
          </a:xfrm>
          <a:prstGeom prst="roundRect">
            <a:avLst>
              <a:gd name="adj" fmla="val 42025"/>
            </a:avLst>
          </a:prstGeom>
          <a:solidFill>
            <a:srgbClr val="DFECE9"/>
          </a:solidFill>
          <a:ln w="7620">
            <a:solidFill>
              <a:srgbClr val="C5D2CF"/>
            </a:solidFill>
            <a:prstDash val="solid"/>
          </a:ln>
        </p:spPr>
        <p:txBody>
          <a:bodyPr/>
          <a:lstStyle/>
          <a:p>
            <a:endParaRPr lang="en-IN"/>
          </a:p>
        </p:txBody>
      </p:sp>
      <p:sp>
        <p:nvSpPr>
          <p:cNvPr id="15" name="Text 13"/>
          <p:cNvSpPr/>
          <p:nvPr/>
        </p:nvSpPr>
        <p:spPr>
          <a:xfrm>
            <a:off x="9819561" y="2141220"/>
            <a:ext cx="2775228"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Monitor Loading Progress</a:t>
            </a:r>
            <a:endParaRPr lang="en-US" sz="1950" dirty="0"/>
          </a:p>
        </p:txBody>
      </p:sp>
      <p:sp>
        <p:nvSpPr>
          <p:cNvPr id="16" name="Shape 14"/>
          <p:cNvSpPr/>
          <p:nvPr/>
        </p:nvSpPr>
        <p:spPr>
          <a:xfrm>
            <a:off x="9819561" y="2674620"/>
            <a:ext cx="3818573" cy="3473053"/>
          </a:xfrm>
          <a:prstGeom prst="roundRect">
            <a:avLst>
              <a:gd name="adj" fmla="val 2400"/>
            </a:avLst>
          </a:prstGeom>
          <a:solidFill>
            <a:srgbClr val="F2F2F2"/>
          </a:solidFill>
          <a:ln/>
        </p:spPr>
        <p:txBody>
          <a:bodyPr/>
          <a:lstStyle/>
          <a:p>
            <a:endParaRPr lang="en-IN"/>
          </a:p>
        </p:txBody>
      </p:sp>
      <p:sp>
        <p:nvSpPr>
          <p:cNvPr id="17" name="Shape 15"/>
          <p:cNvSpPr/>
          <p:nvPr/>
        </p:nvSpPr>
        <p:spPr>
          <a:xfrm>
            <a:off x="9809678" y="2674620"/>
            <a:ext cx="3838337" cy="3473053"/>
          </a:xfrm>
          <a:prstGeom prst="roundRect">
            <a:avLst>
              <a:gd name="adj" fmla="val 857"/>
            </a:avLst>
          </a:prstGeom>
          <a:solidFill>
            <a:srgbClr val="F2F2F2"/>
          </a:solidFill>
          <a:ln/>
        </p:spPr>
        <p:txBody>
          <a:bodyPr/>
          <a:lstStyle/>
          <a:p>
            <a:endParaRPr lang="en-IN"/>
          </a:p>
        </p:txBody>
      </p:sp>
      <p:sp>
        <p:nvSpPr>
          <p:cNvPr id="18" name="Text 16"/>
          <p:cNvSpPr/>
          <p:nvPr/>
        </p:nvSpPr>
        <p:spPr>
          <a:xfrm>
            <a:off x="10008037" y="2823448"/>
            <a:ext cx="3441621" cy="3175397"/>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 Check pipe statusSELECT * FROM TABLE(INFORMATION_SCHEMA.PIPE_USAGE_HISTORY(  DATE_RANGE_START=&gt;DATEADD('hours',-24,CURRENT_TIMESTAMP()),  PIPE_NAME=&gt;'sales_data_pipe'));</a:t>
            </a:r>
            <a:endParaRPr lang="en-US" sz="1550" dirty="0"/>
          </a:p>
        </p:txBody>
      </p:sp>
      <p:sp>
        <p:nvSpPr>
          <p:cNvPr id="19" name="Text 17"/>
          <p:cNvSpPr/>
          <p:nvPr/>
        </p:nvSpPr>
        <p:spPr>
          <a:xfrm>
            <a:off x="793790" y="7184469"/>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After setup, files dropped in the configured S3 location will automatically trigger loading into Snowflake without manual intervention.</a:t>
            </a:r>
            <a:endParaRPr lang="en-US" sz="15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8532" y="438983"/>
            <a:ext cx="8762405" cy="498872"/>
          </a:xfrm>
          <a:prstGeom prst="rect">
            <a:avLst/>
          </a:prstGeom>
          <a:noFill/>
          <a:ln/>
        </p:spPr>
        <p:txBody>
          <a:bodyPr wrap="none" lIns="0" tIns="0" rIns="0" bIns="0" rtlCol="0" anchor="t"/>
          <a:lstStyle/>
          <a:p>
            <a:pPr marL="0" indent="0" algn="l">
              <a:lnSpc>
                <a:spcPts val="3900"/>
              </a:lnSpc>
              <a:buNone/>
            </a:pPr>
            <a:r>
              <a:rPr lang="en-US" sz="3100" dirty="0">
                <a:solidFill>
                  <a:srgbClr val="272D45"/>
                </a:solidFill>
                <a:latin typeface="Kanit Light" pitchFamily="34" charset="0"/>
                <a:ea typeface="Kanit Light" pitchFamily="34" charset="-122"/>
                <a:cs typeface="Kanit Light" pitchFamily="34" charset="-120"/>
              </a:rPr>
              <a:t>Choosing Between Batch and Continuous Loading</a:t>
            </a:r>
            <a:endParaRPr lang="en-US" sz="3100" dirty="0"/>
          </a:p>
        </p:txBody>
      </p:sp>
      <p:sp>
        <p:nvSpPr>
          <p:cNvPr id="3" name="Shape 1"/>
          <p:cNvSpPr/>
          <p:nvPr/>
        </p:nvSpPr>
        <p:spPr>
          <a:xfrm>
            <a:off x="638532" y="1257062"/>
            <a:ext cx="6596896" cy="2229564"/>
          </a:xfrm>
          <a:prstGeom prst="roundRect">
            <a:avLst>
              <a:gd name="adj" fmla="val 3007"/>
            </a:avLst>
          </a:prstGeom>
          <a:solidFill>
            <a:srgbClr val="DFECE9"/>
          </a:solidFill>
          <a:ln w="7620">
            <a:solidFill>
              <a:srgbClr val="C5D2CF"/>
            </a:solidFill>
            <a:prstDash val="solid"/>
          </a:ln>
        </p:spPr>
        <p:txBody>
          <a:bodyPr/>
          <a:lstStyle/>
          <a:p>
            <a:endParaRPr lang="en-IN"/>
          </a:p>
        </p:txBody>
      </p:sp>
      <p:sp>
        <p:nvSpPr>
          <p:cNvPr id="4" name="Text 2"/>
          <p:cNvSpPr/>
          <p:nvPr/>
        </p:nvSpPr>
        <p:spPr>
          <a:xfrm>
            <a:off x="805696" y="1424226"/>
            <a:ext cx="2394585" cy="299204"/>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Use COPY INTO When</a:t>
            </a:r>
            <a:endParaRPr lang="en-US" sz="1850" dirty="0"/>
          </a:p>
        </p:txBody>
      </p:sp>
      <p:sp>
        <p:nvSpPr>
          <p:cNvPr id="5" name="Text 3"/>
          <p:cNvSpPr/>
          <p:nvPr/>
        </p:nvSpPr>
        <p:spPr>
          <a:xfrm>
            <a:off x="805696" y="1819156"/>
            <a:ext cx="6262568" cy="2553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Loading large historical datasets</a:t>
            </a:r>
            <a:endParaRPr lang="en-US" sz="1250" dirty="0"/>
          </a:p>
        </p:txBody>
      </p:sp>
      <p:sp>
        <p:nvSpPr>
          <p:cNvPr id="6" name="Text 4"/>
          <p:cNvSpPr/>
          <p:nvPr/>
        </p:nvSpPr>
        <p:spPr>
          <a:xfrm>
            <a:off x="805696" y="2130385"/>
            <a:ext cx="6262568" cy="2553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Performing complex transformations during load</a:t>
            </a:r>
            <a:endParaRPr lang="en-US" sz="1250" dirty="0"/>
          </a:p>
        </p:txBody>
      </p:sp>
      <p:sp>
        <p:nvSpPr>
          <p:cNvPr id="7" name="Text 5"/>
          <p:cNvSpPr/>
          <p:nvPr/>
        </p:nvSpPr>
        <p:spPr>
          <a:xfrm>
            <a:off x="805696" y="2441615"/>
            <a:ext cx="6262568" cy="2553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Requiring transaction control (all-or-nothing loading)</a:t>
            </a:r>
            <a:endParaRPr lang="en-US" sz="1250" dirty="0"/>
          </a:p>
        </p:txBody>
      </p:sp>
      <p:sp>
        <p:nvSpPr>
          <p:cNvPr id="8" name="Text 6"/>
          <p:cNvSpPr/>
          <p:nvPr/>
        </p:nvSpPr>
        <p:spPr>
          <a:xfrm>
            <a:off x="805696" y="2752844"/>
            <a:ext cx="6262568" cy="2553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Loading on a scheduled basis (hourly/daily/weekly)</a:t>
            </a:r>
            <a:endParaRPr lang="en-US" sz="1250" dirty="0"/>
          </a:p>
        </p:txBody>
      </p:sp>
      <p:sp>
        <p:nvSpPr>
          <p:cNvPr id="9" name="Text 7"/>
          <p:cNvSpPr/>
          <p:nvPr/>
        </p:nvSpPr>
        <p:spPr>
          <a:xfrm>
            <a:off x="805696" y="3064073"/>
            <a:ext cx="6262568" cy="2553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Needing direct control over warehouse resources</a:t>
            </a:r>
            <a:endParaRPr lang="en-US" sz="1250" dirty="0"/>
          </a:p>
        </p:txBody>
      </p:sp>
      <p:sp>
        <p:nvSpPr>
          <p:cNvPr id="10" name="Shape 8"/>
          <p:cNvSpPr/>
          <p:nvPr/>
        </p:nvSpPr>
        <p:spPr>
          <a:xfrm>
            <a:off x="7394972" y="1257062"/>
            <a:ext cx="6596896" cy="2229564"/>
          </a:xfrm>
          <a:prstGeom prst="roundRect">
            <a:avLst>
              <a:gd name="adj" fmla="val 3007"/>
            </a:avLst>
          </a:prstGeom>
          <a:solidFill>
            <a:srgbClr val="DFECE9"/>
          </a:solidFill>
          <a:ln w="7620">
            <a:solidFill>
              <a:srgbClr val="C5D2CF"/>
            </a:solidFill>
            <a:prstDash val="solid"/>
          </a:ln>
        </p:spPr>
        <p:txBody>
          <a:bodyPr/>
          <a:lstStyle/>
          <a:p>
            <a:endParaRPr lang="en-IN"/>
          </a:p>
        </p:txBody>
      </p:sp>
      <p:sp>
        <p:nvSpPr>
          <p:cNvPr id="11" name="Text 9"/>
          <p:cNvSpPr/>
          <p:nvPr/>
        </p:nvSpPr>
        <p:spPr>
          <a:xfrm>
            <a:off x="7562136" y="1424226"/>
            <a:ext cx="2394585" cy="299204"/>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Use Snowpipe When</a:t>
            </a:r>
            <a:endParaRPr lang="en-US" sz="1850" dirty="0"/>
          </a:p>
        </p:txBody>
      </p:sp>
      <p:sp>
        <p:nvSpPr>
          <p:cNvPr id="12" name="Text 10"/>
          <p:cNvSpPr/>
          <p:nvPr/>
        </p:nvSpPr>
        <p:spPr>
          <a:xfrm>
            <a:off x="7562136" y="1819156"/>
            <a:ext cx="6262568" cy="2553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Processing small files continuously (KB to low MB)</a:t>
            </a:r>
            <a:endParaRPr lang="en-US" sz="1250" dirty="0"/>
          </a:p>
        </p:txBody>
      </p:sp>
      <p:sp>
        <p:nvSpPr>
          <p:cNvPr id="13" name="Text 11"/>
          <p:cNvSpPr/>
          <p:nvPr/>
        </p:nvSpPr>
        <p:spPr>
          <a:xfrm>
            <a:off x="7562136" y="2130385"/>
            <a:ext cx="6262568" cy="2553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Requiring near real-time data availability (minutes)</a:t>
            </a:r>
            <a:endParaRPr lang="en-US" sz="1250" dirty="0"/>
          </a:p>
        </p:txBody>
      </p:sp>
      <p:sp>
        <p:nvSpPr>
          <p:cNvPr id="14" name="Text 12"/>
          <p:cNvSpPr/>
          <p:nvPr/>
        </p:nvSpPr>
        <p:spPr>
          <a:xfrm>
            <a:off x="7562136" y="2441615"/>
            <a:ext cx="6262568" cy="2553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Optimizing for cost with irregular data arrival</a:t>
            </a:r>
            <a:endParaRPr lang="en-US" sz="1250" dirty="0"/>
          </a:p>
        </p:txBody>
      </p:sp>
      <p:sp>
        <p:nvSpPr>
          <p:cNvPr id="15" name="Text 13"/>
          <p:cNvSpPr/>
          <p:nvPr/>
        </p:nvSpPr>
        <p:spPr>
          <a:xfrm>
            <a:off x="7562136" y="2752844"/>
            <a:ext cx="6262568" cy="2553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Implementing event-driven architectures</a:t>
            </a:r>
            <a:endParaRPr lang="en-US" sz="1250" dirty="0"/>
          </a:p>
        </p:txBody>
      </p:sp>
      <p:sp>
        <p:nvSpPr>
          <p:cNvPr id="16" name="Text 14"/>
          <p:cNvSpPr/>
          <p:nvPr/>
        </p:nvSpPr>
        <p:spPr>
          <a:xfrm>
            <a:off x="7562136" y="3064073"/>
            <a:ext cx="6262568" cy="25538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Avoiding warehouse management overhead</a:t>
            </a:r>
            <a:endParaRPr lang="en-US" sz="1250" dirty="0"/>
          </a:p>
        </p:txBody>
      </p:sp>
      <p:sp>
        <p:nvSpPr>
          <p:cNvPr id="17" name="Text 15"/>
          <p:cNvSpPr/>
          <p:nvPr/>
        </p:nvSpPr>
        <p:spPr>
          <a:xfrm>
            <a:off x="2743438" y="4410551"/>
            <a:ext cx="1995487" cy="249436"/>
          </a:xfrm>
          <a:prstGeom prst="rect">
            <a:avLst/>
          </a:prstGeom>
          <a:noFill/>
          <a:ln/>
        </p:spPr>
        <p:txBody>
          <a:bodyPr wrap="none" lIns="0" tIns="0" rIns="0" bIns="0" rtlCol="0" anchor="t"/>
          <a:lstStyle/>
          <a:p>
            <a:pPr marL="0" indent="0" algn="r">
              <a:lnSpc>
                <a:spcPts val="1950"/>
              </a:lnSpc>
              <a:buNone/>
            </a:pPr>
            <a:r>
              <a:rPr lang="en-US" sz="1550" dirty="0">
                <a:solidFill>
                  <a:srgbClr val="2C3249"/>
                </a:solidFill>
                <a:latin typeface="Kanit Light" pitchFamily="34" charset="0"/>
                <a:ea typeface="Kanit Light" pitchFamily="34" charset="-122"/>
                <a:cs typeface="Kanit Light" pitchFamily="34" charset="-120"/>
              </a:rPr>
              <a:t>Hybrid Approach</a:t>
            </a:r>
            <a:endParaRPr lang="en-US" sz="1550" dirty="0"/>
          </a:p>
        </p:txBody>
      </p:sp>
      <p:sp>
        <p:nvSpPr>
          <p:cNvPr id="18" name="Text 16"/>
          <p:cNvSpPr/>
          <p:nvPr/>
        </p:nvSpPr>
        <p:spPr>
          <a:xfrm>
            <a:off x="638532" y="4755713"/>
            <a:ext cx="4100393" cy="510778"/>
          </a:xfrm>
          <a:prstGeom prst="rect">
            <a:avLst/>
          </a:prstGeom>
          <a:noFill/>
          <a:ln/>
        </p:spPr>
        <p:txBody>
          <a:bodyPr wrap="square" lIns="0" tIns="0" rIns="0" bIns="0" rtlCol="0" anchor="t"/>
          <a:lstStyle/>
          <a:p>
            <a:pPr marL="0" indent="0" algn="r">
              <a:lnSpc>
                <a:spcPts val="2000"/>
              </a:lnSpc>
              <a:buNone/>
            </a:pPr>
            <a:r>
              <a:rPr lang="en-US" sz="1250" dirty="0">
                <a:solidFill>
                  <a:srgbClr val="2C3249"/>
                </a:solidFill>
                <a:latin typeface="Martel Sans" pitchFamily="34" charset="0"/>
                <a:ea typeface="Martel Sans" pitchFamily="34" charset="-122"/>
                <a:cs typeface="Martel Sans" pitchFamily="34" charset="-120"/>
              </a:rPr>
              <a:t>Use Snowpipe for continuous ingestion during the day</a:t>
            </a:r>
            <a:endParaRPr lang="en-US" sz="1250" dirty="0"/>
          </a:p>
        </p:txBody>
      </p:sp>
      <p:pic>
        <p:nvPicPr>
          <p:cNvPr id="19" name="Image 0" descr="preencoded.png"/>
          <p:cNvPicPr>
            <a:picLocks noChangeAspect="1"/>
          </p:cNvPicPr>
          <p:nvPr/>
        </p:nvPicPr>
        <p:blipFill>
          <a:blip r:embed="rId3"/>
          <a:stretch>
            <a:fillRect/>
          </a:stretch>
        </p:blipFill>
        <p:spPr>
          <a:xfrm>
            <a:off x="4978360" y="3666173"/>
            <a:ext cx="4673560" cy="4673560"/>
          </a:xfrm>
          <a:prstGeom prst="rect">
            <a:avLst/>
          </a:prstGeom>
        </p:spPr>
      </p:pic>
      <p:pic>
        <p:nvPicPr>
          <p:cNvPr id="20" name="Image 1" descr="preencoded.png"/>
          <p:cNvPicPr>
            <a:picLocks noChangeAspect="1"/>
          </p:cNvPicPr>
          <p:nvPr/>
        </p:nvPicPr>
        <p:blipFill>
          <a:blip r:embed="rId4"/>
          <a:stretch>
            <a:fillRect/>
          </a:stretch>
        </p:blipFill>
        <p:spPr>
          <a:xfrm>
            <a:off x="6255068" y="4515326"/>
            <a:ext cx="238839" cy="298490"/>
          </a:xfrm>
          <a:prstGeom prst="rect">
            <a:avLst/>
          </a:prstGeom>
        </p:spPr>
      </p:pic>
      <p:sp>
        <p:nvSpPr>
          <p:cNvPr id="21" name="Text 17"/>
          <p:cNvSpPr/>
          <p:nvPr/>
        </p:nvSpPr>
        <p:spPr>
          <a:xfrm>
            <a:off x="9891355" y="4538186"/>
            <a:ext cx="1995487" cy="249436"/>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Scheduled Backfill</a:t>
            </a:r>
            <a:endParaRPr lang="en-US" sz="1550" dirty="0"/>
          </a:p>
        </p:txBody>
      </p:sp>
      <p:sp>
        <p:nvSpPr>
          <p:cNvPr id="22" name="Text 18"/>
          <p:cNvSpPr/>
          <p:nvPr/>
        </p:nvSpPr>
        <p:spPr>
          <a:xfrm>
            <a:off x="9891355" y="4883348"/>
            <a:ext cx="4100513" cy="255389"/>
          </a:xfrm>
          <a:prstGeom prst="rect">
            <a:avLst/>
          </a:prstGeom>
          <a:noFill/>
          <a:ln/>
        </p:spPr>
        <p:txBody>
          <a:bodyPr wrap="non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Run COPY INTO for any missed files overnight</a:t>
            </a:r>
            <a:endParaRPr lang="en-US" sz="1250" dirty="0"/>
          </a:p>
        </p:txBody>
      </p:sp>
      <p:pic>
        <p:nvPicPr>
          <p:cNvPr id="23" name="Image 2" descr="preencoded.png"/>
          <p:cNvPicPr>
            <a:picLocks noChangeAspect="1"/>
          </p:cNvPicPr>
          <p:nvPr/>
        </p:nvPicPr>
        <p:blipFill>
          <a:blip r:embed="rId5"/>
          <a:stretch>
            <a:fillRect/>
          </a:stretch>
        </p:blipFill>
        <p:spPr>
          <a:xfrm>
            <a:off x="4978360" y="3666173"/>
            <a:ext cx="4673560" cy="4673560"/>
          </a:xfrm>
          <a:prstGeom prst="rect">
            <a:avLst/>
          </a:prstGeom>
        </p:spPr>
      </p:pic>
      <p:pic>
        <p:nvPicPr>
          <p:cNvPr id="24" name="Image 3" descr="preencoded.png"/>
          <p:cNvPicPr>
            <a:picLocks noChangeAspect="1"/>
          </p:cNvPicPr>
          <p:nvPr/>
        </p:nvPicPr>
        <p:blipFill>
          <a:blip r:embed="rId6"/>
          <a:stretch>
            <a:fillRect/>
          </a:stretch>
        </p:blipFill>
        <p:spPr>
          <a:xfrm>
            <a:off x="8533924" y="4912995"/>
            <a:ext cx="238839" cy="298490"/>
          </a:xfrm>
          <a:prstGeom prst="rect">
            <a:avLst/>
          </a:prstGeom>
        </p:spPr>
      </p:pic>
      <p:sp>
        <p:nvSpPr>
          <p:cNvPr id="25" name="Text 19"/>
          <p:cNvSpPr/>
          <p:nvPr/>
        </p:nvSpPr>
        <p:spPr>
          <a:xfrm>
            <a:off x="9891355" y="6994684"/>
            <a:ext cx="1995487" cy="249436"/>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Reconciliation</a:t>
            </a:r>
            <a:endParaRPr lang="en-US" sz="1550" dirty="0"/>
          </a:p>
        </p:txBody>
      </p:sp>
      <p:sp>
        <p:nvSpPr>
          <p:cNvPr id="26" name="Text 20"/>
          <p:cNvSpPr/>
          <p:nvPr/>
        </p:nvSpPr>
        <p:spPr>
          <a:xfrm>
            <a:off x="9891355" y="7339846"/>
            <a:ext cx="4100513" cy="255389"/>
          </a:xfrm>
          <a:prstGeom prst="rect">
            <a:avLst/>
          </a:prstGeom>
          <a:noFill/>
          <a:ln/>
        </p:spPr>
        <p:txBody>
          <a:bodyPr wrap="non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Compare source and target record counts daily</a:t>
            </a:r>
            <a:endParaRPr lang="en-US" sz="1250" dirty="0"/>
          </a:p>
        </p:txBody>
      </p:sp>
      <p:pic>
        <p:nvPicPr>
          <p:cNvPr id="27" name="Image 4" descr="preencoded.png"/>
          <p:cNvPicPr>
            <a:picLocks noChangeAspect="1"/>
          </p:cNvPicPr>
          <p:nvPr/>
        </p:nvPicPr>
        <p:blipFill>
          <a:blip r:embed="rId7"/>
          <a:stretch>
            <a:fillRect/>
          </a:stretch>
        </p:blipFill>
        <p:spPr>
          <a:xfrm>
            <a:off x="4978360" y="3666173"/>
            <a:ext cx="4673560" cy="4673560"/>
          </a:xfrm>
          <a:prstGeom prst="rect">
            <a:avLst/>
          </a:prstGeom>
        </p:spPr>
      </p:pic>
      <p:pic>
        <p:nvPicPr>
          <p:cNvPr id="28" name="Image 5" descr="preencoded.png"/>
          <p:cNvPicPr>
            <a:picLocks noChangeAspect="1"/>
          </p:cNvPicPr>
          <p:nvPr/>
        </p:nvPicPr>
        <p:blipFill>
          <a:blip r:embed="rId8"/>
          <a:stretch>
            <a:fillRect/>
          </a:stretch>
        </p:blipFill>
        <p:spPr>
          <a:xfrm>
            <a:off x="8136255" y="7191851"/>
            <a:ext cx="238839" cy="298490"/>
          </a:xfrm>
          <a:prstGeom prst="rect">
            <a:avLst/>
          </a:prstGeom>
        </p:spPr>
      </p:pic>
      <p:sp>
        <p:nvSpPr>
          <p:cNvPr id="29" name="Text 21"/>
          <p:cNvSpPr/>
          <p:nvPr/>
        </p:nvSpPr>
        <p:spPr>
          <a:xfrm>
            <a:off x="2743438" y="6994684"/>
            <a:ext cx="1995487" cy="249436"/>
          </a:xfrm>
          <a:prstGeom prst="rect">
            <a:avLst/>
          </a:prstGeom>
          <a:noFill/>
          <a:ln/>
        </p:spPr>
        <p:txBody>
          <a:bodyPr wrap="none" lIns="0" tIns="0" rIns="0" bIns="0" rtlCol="0" anchor="t"/>
          <a:lstStyle/>
          <a:p>
            <a:pPr marL="0" indent="0" algn="r">
              <a:lnSpc>
                <a:spcPts val="1950"/>
              </a:lnSpc>
              <a:buNone/>
            </a:pPr>
            <a:r>
              <a:rPr lang="en-US" sz="1550" dirty="0">
                <a:solidFill>
                  <a:srgbClr val="2C3249"/>
                </a:solidFill>
                <a:latin typeface="Kanit Light" pitchFamily="34" charset="0"/>
                <a:ea typeface="Kanit Light" pitchFamily="34" charset="-122"/>
                <a:cs typeface="Kanit Light" pitchFamily="34" charset="-120"/>
              </a:rPr>
              <a:t>Monitoring</a:t>
            </a:r>
            <a:endParaRPr lang="en-US" sz="1550" dirty="0"/>
          </a:p>
        </p:txBody>
      </p:sp>
      <p:sp>
        <p:nvSpPr>
          <p:cNvPr id="30" name="Text 22"/>
          <p:cNvSpPr/>
          <p:nvPr/>
        </p:nvSpPr>
        <p:spPr>
          <a:xfrm>
            <a:off x="638532" y="7339846"/>
            <a:ext cx="4100393" cy="255389"/>
          </a:xfrm>
          <a:prstGeom prst="rect">
            <a:avLst/>
          </a:prstGeom>
          <a:noFill/>
          <a:ln/>
        </p:spPr>
        <p:txBody>
          <a:bodyPr wrap="none" lIns="0" tIns="0" rIns="0" bIns="0" rtlCol="0" anchor="t"/>
          <a:lstStyle/>
          <a:p>
            <a:pPr marL="0" indent="0" algn="r">
              <a:lnSpc>
                <a:spcPts val="2000"/>
              </a:lnSpc>
              <a:buNone/>
            </a:pPr>
            <a:r>
              <a:rPr lang="en-US" sz="1250" dirty="0">
                <a:solidFill>
                  <a:srgbClr val="2C3249"/>
                </a:solidFill>
                <a:latin typeface="Martel Sans" pitchFamily="34" charset="0"/>
                <a:ea typeface="Martel Sans" pitchFamily="34" charset="-122"/>
                <a:cs typeface="Martel Sans" pitchFamily="34" charset="-120"/>
              </a:rPr>
              <a:t>Track latency, errors, and volume metrics</a:t>
            </a:r>
            <a:endParaRPr lang="en-US" sz="1250" dirty="0"/>
          </a:p>
        </p:txBody>
      </p:sp>
      <p:pic>
        <p:nvPicPr>
          <p:cNvPr id="31" name="Image 6" descr="preencoded.png"/>
          <p:cNvPicPr>
            <a:picLocks noChangeAspect="1"/>
          </p:cNvPicPr>
          <p:nvPr/>
        </p:nvPicPr>
        <p:blipFill>
          <a:blip r:embed="rId9"/>
          <a:stretch>
            <a:fillRect/>
          </a:stretch>
        </p:blipFill>
        <p:spPr>
          <a:xfrm>
            <a:off x="4978360" y="3666173"/>
            <a:ext cx="4673560" cy="4673560"/>
          </a:xfrm>
          <a:prstGeom prst="rect">
            <a:avLst/>
          </a:prstGeom>
        </p:spPr>
      </p:pic>
      <p:pic>
        <p:nvPicPr>
          <p:cNvPr id="32" name="Image 7" descr="preencoded.png"/>
          <p:cNvPicPr>
            <a:picLocks noChangeAspect="1"/>
          </p:cNvPicPr>
          <p:nvPr/>
        </p:nvPicPr>
        <p:blipFill>
          <a:blip r:embed="rId10"/>
          <a:stretch>
            <a:fillRect/>
          </a:stretch>
        </p:blipFill>
        <p:spPr>
          <a:xfrm>
            <a:off x="5857399" y="6794183"/>
            <a:ext cx="238839" cy="2984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00482"/>
            <a:ext cx="8330208"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Performance Optimization Techniques</a:t>
            </a:r>
            <a:endParaRPr lang="en-US" sz="3900" dirty="0"/>
          </a:p>
        </p:txBody>
      </p:sp>
      <p:sp>
        <p:nvSpPr>
          <p:cNvPr id="3" name="Text 1"/>
          <p:cNvSpPr/>
          <p:nvPr/>
        </p:nvSpPr>
        <p:spPr>
          <a:xfrm>
            <a:off x="793790" y="211657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437066"/>
                </a:solidFill>
                <a:latin typeface="Kanit Light" pitchFamily="34" charset="0"/>
                <a:ea typeface="Kanit Light" pitchFamily="34" charset="-122"/>
                <a:cs typeface="Kanit Light" pitchFamily="34" charset="-120"/>
              </a:rPr>
              <a:t>File Optimization</a:t>
            </a:r>
            <a:endParaRPr lang="en-US" sz="2300" dirty="0"/>
          </a:p>
        </p:txBody>
      </p:sp>
      <p:sp>
        <p:nvSpPr>
          <p:cNvPr id="4" name="Text 2"/>
          <p:cNvSpPr/>
          <p:nvPr/>
        </p:nvSpPr>
        <p:spPr>
          <a:xfrm>
            <a:off x="793790" y="268700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Size:</a:t>
            </a:r>
            <a:r>
              <a:rPr lang="en-US" sz="1550" dirty="0">
                <a:solidFill>
                  <a:srgbClr val="2C3249"/>
                </a:solidFill>
                <a:latin typeface="Martel Sans" pitchFamily="34" charset="0"/>
                <a:ea typeface="Martel Sans" pitchFamily="34" charset="-122"/>
                <a:cs typeface="Martel Sans" pitchFamily="34" charset="-120"/>
              </a:rPr>
              <a:t> 100-250MB compressed files load fastest</a:t>
            </a:r>
            <a:endParaRPr lang="en-US" sz="1550" dirty="0"/>
          </a:p>
        </p:txBody>
      </p:sp>
      <p:sp>
        <p:nvSpPr>
          <p:cNvPr id="5" name="Text 3"/>
          <p:cNvSpPr/>
          <p:nvPr/>
        </p:nvSpPr>
        <p:spPr>
          <a:xfrm>
            <a:off x="793790" y="307395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Compression:</a:t>
            </a:r>
            <a:r>
              <a:rPr lang="en-US" sz="1550" dirty="0">
                <a:solidFill>
                  <a:srgbClr val="2C3249"/>
                </a:solidFill>
                <a:latin typeface="Martel Sans" pitchFamily="34" charset="0"/>
                <a:ea typeface="Martel Sans" pitchFamily="34" charset="-122"/>
                <a:cs typeface="Martel Sans" pitchFamily="34" charset="-120"/>
              </a:rPr>
              <a:t> Always compress (GZIP, ZSTD preferred)</a:t>
            </a:r>
            <a:endParaRPr lang="en-US" sz="1550" dirty="0"/>
          </a:p>
        </p:txBody>
      </p:sp>
      <p:sp>
        <p:nvSpPr>
          <p:cNvPr id="6" name="Text 4"/>
          <p:cNvSpPr/>
          <p:nvPr/>
        </p:nvSpPr>
        <p:spPr>
          <a:xfrm>
            <a:off x="793790" y="3460909"/>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Partitioning:</a:t>
            </a:r>
            <a:r>
              <a:rPr lang="en-US" sz="1550" dirty="0">
                <a:solidFill>
                  <a:srgbClr val="2C3249"/>
                </a:solidFill>
                <a:latin typeface="Martel Sans" pitchFamily="34" charset="0"/>
                <a:ea typeface="Martel Sans" pitchFamily="34" charset="-122"/>
                <a:cs typeface="Martel Sans" pitchFamily="34" charset="-120"/>
              </a:rPr>
              <a:t> Organize files by date/region for selective loading</a:t>
            </a:r>
            <a:endParaRPr lang="en-US" sz="1550" dirty="0"/>
          </a:p>
        </p:txBody>
      </p:sp>
      <p:sp>
        <p:nvSpPr>
          <p:cNvPr id="7" name="Text 5"/>
          <p:cNvSpPr/>
          <p:nvPr/>
        </p:nvSpPr>
        <p:spPr>
          <a:xfrm>
            <a:off x="793790" y="4165402"/>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Format:</a:t>
            </a:r>
            <a:r>
              <a:rPr lang="en-US" sz="1550" dirty="0">
                <a:solidFill>
                  <a:srgbClr val="2C3249"/>
                </a:solidFill>
                <a:latin typeface="Martel Sans" pitchFamily="34" charset="0"/>
                <a:ea typeface="Martel Sans" pitchFamily="34" charset="-122"/>
                <a:cs typeface="Martel Sans" pitchFamily="34" charset="-120"/>
              </a:rPr>
              <a:t> Parquet/ORC outperform CSV/JSON for large datasets</a:t>
            </a:r>
            <a:endParaRPr lang="en-US" sz="1550" dirty="0"/>
          </a:p>
        </p:txBody>
      </p:sp>
      <p:sp>
        <p:nvSpPr>
          <p:cNvPr id="8" name="Text 6"/>
          <p:cNvSpPr/>
          <p:nvPr/>
        </p:nvSpPr>
        <p:spPr>
          <a:xfrm>
            <a:off x="793790" y="455235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Naming:</a:t>
            </a:r>
            <a:r>
              <a:rPr lang="en-US" sz="1550" dirty="0">
                <a:solidFill>
                  <a:srgbClr val="2C3249"/>
                </a:solidFill>
                <a:latin typeface="Martel Sans" pitchFamily="34" charset="0"/>
                <a:ea typeface="Martel Sans" pitchFamily="34" charset="-122"/>
                <a:cs typeface="Martel Sans" pitchFamily="34" charset="-120"/>
              </a:rPr>
              <a:t> Consistent patterns enable automation</a:t>
            </a:r>
            <a:endParaRPr lang="en-US" sz="1550" dirty="0"/>
          </a:p>
        </p:txBody>
      </p:sp>
      <p:sp>
        <p:nvSpPr>
          <p:cNvPr id="9" name="Text 7"/>
          <p:cNvSpPr/>
          <p:nvPr/>
        </p:nvSpPr>
        <p:spPr>
          <a:xfrm>
            <a:off x="7564874" y="211657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437066"/>
                </a:solidFill>
                <a:latin typeface="Kanit Light" pitchFamily="34" charset="0"/>
                <a:ea typeface="Kanit Light" pitchFamily="34" charset="-122"/>
                <a:cs typeface="Kanit Light" pitchFamily="34" charset="-120"/>
              </a:rPr>
              <a:t>Loading Strategies</a:t>
            </a:r>
            <a:endParaRPr lang="en-US" sz="2300" dirty="0"/>
          </a:p>
        </p:txBody>
      </p:sp>
      <p:sp>
        <p:nvSpPr>
          <p:cNvPr id="10" name="Text 8"/>
          <p:cNvSpPr/>
          <p:nvPr/>
        </p:nvSpPr>
        <p:spPr>
          <a:xfrm>
            <a:off x="7564874" y="268700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Parallel Loading:</a:t>
            </a:r>
            <a:r>
              <a:rPr lang="en-US" sz="1550" dirty="0">
                <a:solidFill>
                  <a:srgbClr val="2C3249"/>
                </a:solidFill>
                <a:latin typeface="Martel Sans" pitchFamily="34" charset="0"/>
                <a:ea typeface="Martel Sans" pitchFamily="34" charset="-122"/>
                <a:cs typeface="Martel Sans" pitchFamily="34" charset="-120"/>
              </a:rPr>
              <a:t> More files = better parallelization</a:t>
            </a:r>
            <a:endParaRPr lang="en-US" sz="1550" dirty="0"/>
          </a:p>
        </p:txBody>
      </p:sp>
      <p:sp>
        <p:nvSpPr>
          <p:cNvPr id="11" name="Text 9"/>
          <p:cNvSpPr/>
          <p:nvPr/>
        </p:nvSpPr>
        <p:spPr>
          <a:xfrm>
            <a:off x="7564874" y="307395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Warehouse Sizing:</a:t>
            </a:r>
            <a:r>
              <a:rPr lang="en-US" sz="1550" dirty="0">
                <a:solidFill>
                  <a:srgbClr val="2C3249"/>
                </a:solidFill>
                <a:latin typeface="Martel Sans" pitchFamily="34" charset="0"/>
                <a:ea typeface="Martel Sans" pitchFamily="34" charset="-122"/>
                <a:cs typeface="Martel Sans" pitchFamily="34" charset="-120"/>
              </a:rPr>
              <a:t> Match to file count and complexity</a:t>
            </a:r>
            <a:endParaRPr lang="en-US" sz="1550" dirty="0"/>
          </a:p>
        </p:txBody>
      </p:sp>
      <p:sp>
        <p:nvSpPr>
          <p:cNvPr id="12" name="Text 10"/>
          <p:cNvSpPr/>
          <p:nvPr/>
        </p:nvSpPr>
        <p:spPr>
          <a:xfrm>
            <a:off x="7564874" y="346090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Staging Tables:</a:t>
            </a:r>
            <a:r>
              <a:rPr lang="en-US" sz="1550" dirty="0">
                <a:solidFill>
                  <a:srgbClr val="2C3249"/>
                </a:solidFill>
                <a:latin typeface="Martel Sans" pitchFamily="34" charset="0"/>
                <a:ea typeface="Martel Sans" pitchFamily="34" charset="-122"/>
                <a:cs typeface="Martel Sans" pitchFamily="34" charset="-120"/>
              </a:rPr>
              <a:t> Load raw, then transform in SQL</a:t>
            </a:r>
            <a:endParaRPr lang="en-US" sz="1550" dirty="0"/>
          </a:p>
        </p:txBody>
      </p:sp>
      <p:sp>
        <p:nvSpPr>
          <p:cNvPr id="13" name="Text 11"/>
          <p:cNvSpPr/>
          <p:nvPr/>
        </p:nvSpPr>
        <p:spPr>
          <a:xfrm>
            <a:off x="7564874" y="3847862"/>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Microbatching:</a:t>
            </a:r>
            <a:r>
              <a:rPr lang="en-US" sz="1550" dirty="0">
                <a:solidFill>
                  <a:srgbClr val="2C3249"/>
                </a:solidFill>
                <a:latin typeface="Martel Sans" pitchFamily="34" charset="0"/>
                <a:ea typeface="Martel Sans" pitchFamily="34" charset="-122"/>
                <a:cs typeface="Martel Sans" pitchFamily="34" charset="-120"/>
              </a:rPr>
              <a:t> Group small files for efficient loading</a:t>
            </a:r>
            <a:endParaRPr lang="en-US" sz="1550" dirty="0"/>
          </a:p>
        </p:txBody>
      </p:sp>
      <p:sp>
        <p:nvSpPr>
          <p:cNvPr id="14" name="Text 12"/>
          <p:cNvSpPr/>
          <p:nvPr/>
        </p:nvSpPr>
        <p:spPr>
          <a:xfrm>
            <a:off x="7564874" y="423481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Avoid FORCE:</a:t>
            </a:r>
            <a:r>
              <a:rPr lang="en-US" sz="1550" dirty="0">
                <a:solidFill>
                  <a:srgbClr val="2C3249"/>
                </a:solidFill>
                <a:latin typeface="Martel Sans" pitchFamily="34" charset="0"/>
                <a:ea typeface="Martel Sans" pitchFamily="34" charset="-122"/>
                <a:cs typeface="Martel Sans" pitchFamily="34" charset="-120"/>
              </a:rPr>
              <a:t> Use metadata to track loaded files</a:t>
            </a:r>
            <a:endParaRPr lang="en-US" sz="1550" dirty="0"/>
          </a:p>
        </p:txBody>
      </p:sp>
      <p:sp>
        <p:nvSpPr>
          <p:cNvPr id="15" name="Text 13"/>
          <p:cNvSpPr/>
          <p:nvPr/>
        </p:nvSpPr>
        <p:spPr>
          <a:xfrm>
            <a:off x="793790" y="5261729"/>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2C3249"/>
                </a:solidFill>
                <a:latin typeface="Kanit Light" pitchFamily="34" charset="0"/>
                <a:ea typeface="Kanit Light" pitchFamily="34" charset="-122"/>
                <a:cs typeface="Kanit Light" pitchFamily="34" charset="-120"/>
              </a:rPr>
              <a:t>10x</a:t>
            </a:r>
            <a:endParaRPr lang="en-US" sz="5150" dirty="0"/>
          </a:p>
        </p:txBody>
      </p:sp>
      <p:sp>
        <p:nvSpPr>
          <p:cNvPr id="16" name="Text 14"/>
          <p:cNvSpPr/>
          <p:nvPr/>
        </p:nvSpPr>
        <p:spPr>
          <a:xfrm>
            <a:off x="1644372" y="6164699"/>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2C3249"/>
                </a:solidFill>
                <a:latin typeface="Kanit Light" pitchFamily="34" charset="0"/>
                <a:ea typeface="Kanit Light" pitchFamily="34" charset="-122"/>
                <a:cs typeface="Kanit Light" pitchFamily="34" charset="-120"/>
              </a:rPr>
              <a:t>Performance Gain</a:t>
            </a:r>
            <a:endParaRPr lang="en-US" sz="1950" dirty="0"/>
          </a:p>
        </p:txBody>
      </p:sp>
      <p:sp>
        <p:nvSpPr>
          <p:cNvPr id="17" name="Text 15"/>
          <p:cNvSpPr/>
          <p:nvPr/>
        </p:nvSpPr>
        <p:spPr>
          <a:xfrm>
            <a:off x="793790" y="6593919"/>
            <a:ext cx="4182189" cy="635079"/>
          </a:xfrm>
          <a:prstGeom prst="rect">
            <a:avLst/>
          </a:prstGeom>
          <a:noFill/>
          <a:ln/>
        </p:spPr>
        <p:txBody>
          <a:bodyPr wrap="square" lIns="0" tIns="0" rIns="0" bIns="0" rtlCol="0" anchor="t"/>
          <a:lstStyle/>
          <a:p>
            <a:pPr marL="0" indent="0" algn="ctr">
              <a:lnSpc>
                <a:spcPts val="2500"/>
              </a:lnSpc>
              <a:buNone/>
            </a:pPr>
            <a:r>
              <a:rPr lang="en-US" sz="1550" dirty="0">
                <a:solidFill>
                  <a:srgbClr val="2C3249"/>
                </a:solidFill>
                <a:latin typeface="Martel Sans" pitchFamily="34" charset="0"/>
                <a:ea typeface="Martel Sans" pitchFamily="34" charset="-122"/>
                <a:cs typeface="Martel Sans" pitchFamily="34" charset="-120"/>
              </a:rPr>
              <a:t>Optimizing file sizes and formats can yield up to 10x improvement in load times</a:t>
            </a:r>
            <a:endParaRPr lang="en-US" sz="1550" dirty="0"/>
          </a:p>
        </p:txBody>
      </p:sp>
      <p:sp>
        <p:nvSpPr>
          <p:cNvPr id="18" name="Text 16"/>
          <p:cNvSpPr/>
          <p:nvPr/>
        </p:nvSpPr>
        <p:spPr>
          <a:xfrm>
            <a:off x="5223986" y="5261729"/>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2C3249"/>
                </a:solidFill>
                <a:latin typeface="Kanit Light" pitchFamily="34" charset="0"/>
                <a:ea typeface="Kanit Light" pitchFamily="34" charset="-122"/>
                <a:cs typeface="Kanit Light" pitchFamily="34" charset="-120"/>
              </a:rPr>
              <a:t>60%</a:t>
            </a:r>
            <a:endParaRPr lang="en-US" sz="5150" dirty="0"/>
          </a:p>
        </p:txBody>
      </p:sp>
      <p:sp>
        <p:nvSpPr>
          <p:cNvPr id="19" name="Text 17"/>
          <p:cNvSpPr/>
          <p:nvPr/>
        </p:nvSpPr>
        <p:spPr>
          <a:xfrm>
            <a:off x="6074688" y="6164699"/>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2C3249"/>
                </a:solidFill>
                <a:latin typeface="Kanit Light" pitchFamily="34" charset="0"/>
                <a:ea typeface="Kanit Light" pitchFamily="34" charset="-122"/>
                <a:cs typeface="Kanit Light" pitchFamily="34" charset="-120"/>
              </a:rPr>
              <a:t>Cost Reduction</a:t>
            </a:r>
            <a:endParaRPr lang="en-US" sz="1950" dirty="0"/>
          </a:p>
        </p:txBody>
      </p:sp>
      <p:sp>
        <p:nvSpPr>
          <p:cNvPr id="20" name="Text 18"/>
          <p:cNvSpPr/>
          <p:nvPr/>
        </p:nvSpPr>
        <p:spPr>
          <a:xfrm>
            <a:off x="5223986" y="6593919"/>
            <a:ext cx="4182308" cy="635079"/>
          </a:xfrm>
          <a:prstGeom prst="rect">
            <a:avLst/>
          </a:prstGeom>
          <a:noFill/>
          <a:ln/>
        </p:spPr>
        <p:txBody>
          <a:bodyPr wrap="square" lIns="0" tIns="0" rIns="0" bIns="0" rtlCol="0" anchor="t"/>
          <a:lstStyle/>
          <a:p>
            <a:pPr marL="0" indent="0" algn="ctr">
              <a:lnSpc>
                <a:spcPts val="2500"/>
              </a:lnSpc>
              <a:buNone/>
            </a:pPr>
            <a:r>
              <a:rPr lang="en-US" sz="1550" dirty="0">
                <a:solidFill>
                  <a:srgbClr val="2C3249"/>
                </a:solidFill>
                <a:latin typeface="Martel Sans" pitchFamily="34" charset="0"/>
                <a:ea typeface="Martel Sans" pitchFamily="34" charset="-122"/>
                <a:cs typeface="Martel Sans" pitchFamily="34" charset="-120"/>
              </a:rPr>
              <a:t>Proper warehouse sizing and scheduling can reduce compute costs significantly</a:t>
            </a:r>
            <a:endParaRPr lang="en-US" sz="1550" dirty="0"/>
          </a:p>
        </p:txBody>
      </p:sp>
      <p:sp>
        <p:nvSpPr>
          <p:cNvPr id="21" name="Text 19"/>
          <p:cNvSpPr/>
          <p:nvPr/>
        </p:nvSpPr>
        <p:spPr>
          <a:xfrm>
            <a:off x="9654302" y="5261729"/>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2C3249"/>
                </a:solidFill>
                <a:latin typeface="Kanit Light" pitchFamily="34" charset="0"/>
                <a:ea typeface="Kanit Light" pitchFamily="34" charset="-122"/>
                <a:cs typeface="Kanit Light" pitchFamily="34" charset="-120"/>
              </a:rPr>
              <a:t>99.9%</a:t>
            </a:r>
            <a:endParaRPr lang="en-US" sz="5150" dirty="0"/>
          </a:p>
        </p:txBody>
      </p:sp>
      <p:sp>
        <p:nvSpPr>
          <p:cNvPr id="22" name="Text 20"/>
          <p:cNvSpPr/>
          <p:nvPr/>
        </p:nvSpPr>
        <p:spPr>
          <a:xfrm>
            <a:off x="10505003" y="6164699"/>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2C3249"/>
                </a:solidFill>
                <a:latin typeface="Kanit Light" pitchFamily="34" charset="0"/>
                <a:ea typeface="Kanit Light" pitchFamily="34" charset="-122"/>
                <a:cs typeface="Kanit Light" pitchFamily="34" charset="-120"/>
              </a:rPr>
              <a:t>Reliability Target</a:t>
            </a:r>
            <a:endParaRPr lang="en-US" sz="1950" dirty="0"/>
          </a:p>
        </p:txBody>
      </p:sp>
      <p:sp>
        <p:nvSpPr>
          <p:cNvPr id="23" name="Text 21"/>
          <p:cNvSpPr/>
          <p:nvPr/>
        </p:nvSpPr>
        <p:spPr>
          <a:xfrm>
            <a:off x="9654302" y="6593919"/>
            <a:ext cx="4182308" cy="635079"/>
          </a:xfrm>
          <a:prstGeom prst="rect">
            <a:avLst/>
          </a:prstGeom>
          <a:noFill/>
          <a:ln/>
        </p:spPr>
        <p:txBody>
          <a:bodyPr wrap="square" lIns="0" tIns="0" rIns="0" bIns="0" rtlCol="0" anchor="t"/>
          <a:lstStyle/>
          <a:p>
            <a:pPr marL="0" indent="0" algn="ctr">
              <a:lnSpc>
                <a:spcPts val="2500"/>
              </a:lnSpc>
              <a:buNone/>
            </a:pPr>
            <a:r>
              <a:rPr lang="en-US" sz="1550" dirty="0">
                <a:solidFill>
                  <a:srgbClr val="2C3249"/>
                </a:solidFill>
                <a:latin typeface="Martel Sans" pitchFamily="34" charset="0"/>
                <a:ea typeface="Martel Sans" pitchFamily="34" charset="-122"/>
                <a:cs typeface="Martel Sans" pitchFamily="34" charset="-120"/>
              </a:rPr>
              <a:t>Well-designed pipelines should achieve near-perfect data delivery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5299" y="691991"/>
            <a:ext cx="5411986" cy="561618"/>
          </a:xfrm>
          <a:prstGeom prst="rect">
            <a:avLst/>
          </a:prstGeom>
          <a:noFill/>
          <a:ln/>
        </p:spPr>
        <p:txBody>
          <a:bodyPr wrap="none" lIns="0" tIns="0" rIns="0" bIns="0" rtlCol="0" anchor="t"/>
          <a:lstStyle/>
          <a:p>
            <a:pPr marL="0" indent="0" algn="l">
              <a:lnSpc>
                <a:spcPts val="4400"/>
              </a:lnSpc>
              <a:buNone/>
            </a:pPr>
            <a:r>
              <a:rPr lang="en-US" sz="3500" dirty="0">
                <a:solidFill>
                  <a:srgbClr val="272D45"/>
                </a:solidFill>
                <a:latin typeface="Kanit Light" pitchFamily="34" charset="0"/>
                <a:ea typeface="Kanit Light" pitchFamily="34" charset="-122"/>
                <a:cs typeface="Kanit Light" pitchFamily="34" charset="-120"/>
              </a:rPr>
              <a:t>Snowflake Object Hierarchy</a:t>
            </a:r>
            <a:endParaRPr lang="en-US" sz="3500" dirty="0"/>
          </a:p>
        </p:txBody>
      </p:sp>
      <p:sp>
        <p:nvSpPr>
          <p:cNvPr id="4" name="Shape 1"/>
          <p:cNvSpPr/>
          <p:nvPr/>
        </p:nvSpPr>
        <p:spPr>
          <a:xfrm>
            <a:off x="6205299" y="1523167"/>
            <a:ext cx="7706201" cy="1368862"/>
          </a:xfrm>
          <a:prstGeom prst="roundRect">
            <a:avLst>
              <a:gd name="adj" fmla="val 8016"/>
            </a:avLst>
          </a:prstGeom>
          <a:solidFill>
            <a:srgbClr val="FFFFFF"/>
          </a:solidFill>
          <a:ln w="22860">
            <a:solidFill>
              <a:srgbClr val="C5D2CF"/>
            </a:solidFill>
            <a:prstDash val="solid"/>
          </a:ln>
        </p:spPr>
        <p:txBody>
          <a:bodyPr/>
          <a:lstStyle/>
          <a:p>
            <a:endParaRPr lang="en-IN"/>
          </a:p>
        </p:txBody>
      </p:sp>
      <p:sp>
        <p:nvSpPr>
          <p:cNvPr id="5" name="Shape 2"/>
          <p:cNvSpPr/>
          <p:nvPr/>
        </p:nvSpPr>
        <p:spPr>
          <a:xfrm>
            <a:off x="6182439" y="1523167"/>
            <a:ext cx="91440" cy="1368862"/>
          </a:xfrm>
          <a:prstGeom prst="roundRect">
            <a:avLst>
              <a:gd name="adj" fmla="val 82563"/>
            </a:avLst>
          </a:prstGeom>
          <a:solidFill>
            <a:srgbClr val="437066"/>
          </a:solidFill>
          <a:ln/>
        </p:spPr>
        <p:txBody>
          <a:bodyPr/>
          <a:lstStyle/>
          <a:p>
            <a:endParaRPr lang="en-IN"/>
          </a:p>
        </p:txBody>
      </p:sp>
      <p:sp>
        <p:nvSpPr>
          <p:cNvPr id="6" name="Text 3"/>
          <p:cNvSpPr/>
          <p:nvPr/>
        </p:nvSpPr>
        <p:spPr>
          <a:xfrm>
            <a:off x="6476405" y="1725692"/>
            <a:ext cx="2338507" cy="280749"/>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latin typeface="Kanit Light" pitchFamily="34" charset="0"/>
                <a:ea typeface="Kanit Light" pitchFamily="34" charset="-122"/>
                <a:cs typeface="Kanit Light" pitchFamily="34" charset="-120"/>
              </a:rPr>
              <a:t>Organization &amp; Account</a:t>
            </a:r>
            <a:endParaRPr lang="en-US" sz="1750" dirty="0"/>
          </a:p>
        </p:txBody>
      </p:sp>
      <p:sp>
        <p:nvSpPr>
          <p:cNvPr id="7" name="Text 4"/>
          <p:cNvSpPr/>
          <p:nvPr/>
        </p:nvSpPr>
        <p:spPr>
          <a:xfrm>
            <a:off x="6476405" y="2114193"/>
            <a:ext cx="7232571" cy="575310"/>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The top-level container that holds all your Snowflake resources. Organizations can contain multiple accounts for dev/test/prod environments.</a:t>
            </a:r>
            <a:endParaRPr lang="en-US" sz="1400" dirty="0"/>
          </a:p>
        </p:txBody>
      </p:sp>
      <p:sp>
        <p:nvSpPr>
          <p:cNvPr id="8" name="Shape 5"/>
          <p:cNvSpPr/>
          <p:nvPr/>
        </p:nvSpPr>
        <p:spPr>
          <a:xfrm>
            <a:off x="6205299" y="3071693"/>
            <a:ext cx="7706201" cy="1368862"/>
          </a:xfrm>
          <a:prstGeom prst="roundRect">
            <a:avLst>
              <a:gd name="adj" fmla="val 8016"/>
            </a:avLst>
          </a:prstGeom>
          <a:solidFill>
            <a:srgbClr val="FFFFFF"/>
          </a:solidFill>
          <a:ln w="22860">
            <a:solidFill>
              <a:srgbClr val="C5D2CF"/>
            </a:solidFill>
            <a:prstDash val="solid"/>
          </a:ln>
        </p:spPr>
        <p:txBody>
          <a:bodyPr/>
          <a:lstStyle/>
          <a:p>
            <a:endParaRPr lang="en-IN"/>
          </a:p>
        </p:txBody>
      </p:sp>
      <p:sp>
        <p:nvSpPr>
          <p:cNvPr id="9" name="Shape 6"/>
          <p:cNvSpPr/>
          <p:nvPr/>
        </p:nvSpPr>
        <p:spPr>
          <a:xfrm>
            <a:off x="6182439" y="3071693"/>
            <a:ext cx="91440" cy="1368862"/>
          </a:xfrm>
          <a:prstGeom prst="roundRect">
            <a:avLst>
              <a:gd name="adj" fmla="val 82563"/>
            </a:avLst>
          </a:prstGeom>
          <a:solidFill>
            <a:srgbClr val="437066"/>
          </a:solidFill>
          <a:ln/>
        </p:spPr>
        <p:txBody>
          <a:bodyPr/>
          <a:lstStyle/>
          <a:p>
            <a:endParaRPr lang="en-IN"/>
          </a:p>
        </p:txBody>
      </p:sp>
      <p:sp>
        <p:nvSpPr>
          <p:cNvPr id="10" name="Text 7"/>
          <p:cNvSpPr/>
          <p:nvPr/>
        </p:nvSpPr>
        <p:spPr>
          <a:xfrm>
            <a:off x="6476405" y="3274219"/>
            <a:ext cx="2246828" cy="280749"/>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latin typeface="Kanit Light" pitchFamily="34" charset="0"/>
                <a:ea typeface="Kanit Light" pitchFamily="34" charset="-122"/>
                <a:cs typeface="Kanit Light" pitchFamily="34" charset="-120"/>
              </a:rPr>
              <a:t>Databases</a:t>
            </a:r>
            <a:endParaRPr lang="en-US" sz="1750" dirty="0"/>
          </a:p>
        </p:txBody>
      </p:sp>
      <p:sp>
        <p:nvSpPr>
          <p:cNvPr id="11" name="Text 8"/>
          <p:cNvSpPr/>
          <p:nvPr/>
        </p:nvSpPr>
        <p:spPr>
          <a:xfrm>
            <a:off x="6476405" y="3662720"/>
            <a:ext cx="7232571" cy="575310"/>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Logical containers for organizing schemas. Unlike traditional databases, Snowflake databases are lightweight and you can create many without performance overhead.</a:t>
            </a:r>
            <a:endParaRPr lang="en-US" sz="1400" dirty="0"/>
          </a:p>
        </p:txBody>
      </p:sp>
      <p:sp>
        <p:nvSpPr>
          <p:cNvPr id="12" name="Shape 9"/>
          <p:cNvSpPr/>
          <p:nvPr/>
        </p:nvSpPr>
        <p:spPr>
          <a:xfrm>
            <a:off x="6205299" y="4620220"/>
            <a:ext cx="7706201" cy="1368862"/>
          </a:xfrm>
          <a:prstGeom prst="roundRect">
            <a:avLst>
              <a:gd name="adj" fmla="val 8016"/>
            </a:avLst>
          </a:prstGeom>
          <a:solidFill>
            <a:srgbClr val="FFFFFF"/>
          </a:solidFill>
          <a:ln w="22860">
            <a:solidFill>
              <a:srgbClr val="C5D2CF"/>
            </a:solidFill>
            <a:prstDash val="solid"/>
          </a:ln>
        </p:spPr>
        <p:txBody>
          <a:bodyPr/>
          <a:lstStyle/>
          <a:p>
            <a:endParaRPr lang="en-IN"/>
          </a:p>
        </p:txBody>
      </p:sp>
      <p:sp>
        <p:nvSpPr>
          <p:cNvPr id="13" name="Shape 10"/>
          <p:cNvSpPr/>
          <p:nvPr/>
        </p:nvSpPr>
        <p:spPr>
          <a:xfrm>
            <a:off x="6182439" y="4620220"/>
            <a:ext cx="91440" cy="1368862"/>
          </a:xfrm>
          <a:prstGeom prst="roundRect">
            <a:avLst>
              <a:gd name="adj" fmla="val 82563"/>
            </a:avLst>
          </a:prstGeom>
          <a:solidFill>
            <a:srgbClr val="437066"/>
          </a:solidFill>
          <a:ln/>
        </p:spPr>
        <p:txBody>
          <a:bodyPr/>
          <a:lstStyle/>
          <a:p>
            <a:endParaRPr lang="en-IN"/>
          </a:p>
        </p:txBody>
      </p:sp>
      <p:sp>
        <p:nvSpPr>
          <p:cNvPr id="14" name="Text 11"/>
          <p:cNvSpPr/>
          <p:nvPr/>
        </p:nvSpPr>
        <p:spPr>
          <a:xfrm>
            <a:off x="6476405" y="4822746"/>
            <a:ext cx="2246828" cy="280749"/>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latin typeface="Kanit Light" pitchFamily="34" charset="0"/>
                <a:ea typeface="Kanit Light" pitchFamily="34" charset="-122"/>
                <a:cs typeface="Kanit Light" pitchFamily="34" charset="-120"/>
              </a:rPr>
              <a:t>Schemas</a:t>
            </a:r>
            <a:endParaRPr lang="en-US" sz="1750" dirty="0"/>
          </a:p>
        </p:txBody>
      </p:sp>
      <p:sp>
        <p:nvSpPr>
          <p:cNvPr id="15" name="Text 12"/>
          <p:cNvSpPr/>
          <p:nvPr/>
        </p:nvSpPr>
        <p:spPr>
          <a:xfrm>
            <a:off x="6476405" y="5211247"/>
            <a:ext cx="7232571" cy="575310"/>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Namespaces within databases that organize database objects like tables, views, and procedures. A single database can contain hundreds of schemas.</a:t>
            </a:r>
            <a:endParaRPr lang="en-US" sz="1400" dirty="0"/>
          </a:p>
        </p:txBody>
      </p:sp>
      <p:sp>
        <p:nvSpPr>
          <p:cNvPr id="16" name="Shape 13"/>
          <p:cNvSpPr/>
          <p:nvPr/>
        </p:nvSpPr>
        <p:spPr>
          <a:xfrm>
            <a:off x="6205299" y="6168747"/>
            <a:ext cx="7706201" cy="1368862"/>
          </a:xfrm>
          <a:prstGeom prst="roundRect">
            <a:avLst>
              <a:gd name="adj" fmla="val 8016"/>
            </a:avLst>
          </a:prstGeom>
          <a:solidFill>
            <a:srgbClr val="FFFFFF"/>
          </a:solidFill>
          <a:ln w="22860">
            <a:solidFill>
              <a:srgbClr val="C5D2CF"/>
            </a:solidFill>
            <a:prstDash val="solid"/>
          </a:ln>
        </p:spPr>
        <p:txBody>
          <a:bodyPr/>
          <a:lstStyle/>
          <a:p>
            <a:endParaRPr lang="en-IN"/>
          </a:p>
        </p:txBody>
      </p:sp>
      <p:sp>
        <p:nvSpPr>
          <p:cNvPr id="17" name="Shape 14"/>
          <p:cNvSpPr/>
          <p:nvPr/>
        </p:nvSpPr>
        <p:spPr>
          <a:xfrm>
            <a:off x="6182439" y="6168747"/>
            <a:ext cx="91440" cy="1368862"/>
          </a:xfrm>
          <a:prstGeom prst="roundRect">
            <a:avLst>
              <a:gd name="adj" fmla="val 82563"/>
            </a:avLst>
          </a:prstGeom>
          <a:solidFill>
            <a:srgbClr val="437066"/>
          </a:solidFill>
          <a:ln/>
        </p:spPr>
        <p:txBody>
          <a:bodyPr/>
          <a:lstStyle/>
          <a:p>
            <a:endParaRPr lang="en-IN"/>
          </a:p>
        </p:txBody>
      </p:sp>
      <p:sp>
        <p:nvSpPr>
          <p:cNvPr id="18" name="Text 15"/>
          <p:cNvSpPr/>
          <p:nvPr/>
        </p:nvSpPr>
        <p:spPr>
          <a:xfrm>
            <a:off x="6476405" y="6371273"/>
            <a:ext cx="2246828" cy="280749"/>
          </a:xfrm>
          <a:prstGeom prst="rect">
            <a:avLst/>
          </a:prstGeom>
          <a:noFill/>
          <a:ln/>
        </p:spPr>
        <p:txBody>
          <a:bodyPr wrap="none" lIns="0" tIns="0" rIns="0" bIns="0" rtlCol="0" anchor="t"/>
          <a:lstStyle/>
          <a:p>
            <a:pPr marL="0" indent="0" algn="l">
              <a:lnSpc>
                <a:spcPts val="2200"/>
              </a:lnSpc>
              <a:buNone/>
            </a:pPr>
            <a:r>
              <a:rPr lang="en-US" sz="1750" dirty="0">
                <a:solidFill>
                  <a:srgbClr val="2C3249"/>
                </a:solidFill>
                <a:latin typeface="Kanit Light" pitchFamily="34" charset="0"/>
                <a:ea typeface="Kanit Light" pitchFamily="34" charset="-122"/>
                <a:cs typeface="Kanit Light" pitchFamily="34" charset="-120"/>
              </a:rPr>
              <a:t>Objects</a:t>
            </a:r>
            <a:endParaRPr lang="en-US" sz="1750" dirty="0"/>
          </a:p>
        </p:txBody>
      </p:sp>
      <p:sp>
        <p:nvSpPr>
          <p:cNvPr id="19" name="Text 16"/>
          <p:cNvSpPr/>
          <p:nvPr/>
        </p:nvSpPr>
        <p:spPr>
          <a:xfrm>
            <a:off x="6476405" y="6759773"/>
            <a:ext cx="7232571" cy="575310"/>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Tables, views, stored procedures, and other database objects that store or process your data.</a:t>
            </a:r>
            <a:endParaRPr 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8295" y="445651"/>
            <a:ext cx="7297817" cy="506373"/>
          </a:xfrm>
          <a:prstGeom prst="rect">
            <a:avLst/>
          </a:prstGeom>
          <a:noFill/>
          <a:ln/>
        </p:spPr>
        <p:txBody>
          <a:bodyPr wrap="none" lIns="0" tIns="0" rIns="0" bIns="0" rtlCol="0" anchor="t"/>
          <a:lstStyle/>
          <a:p>
            <a:pPr marL="0" indent="0" algn="l">
              <a:lnSpc>
                <a:spcPts val="3950"/>
              </a:lnSpc>
              <a:buNone/>
            </a:pPr>
            <a:r>
              <a:rPr lang="en-US" sz="3150" dirty="0">
                <a:solidFill>
                  <a:srgbClr val="272D45"/>
                </a:solidFill>
                <a:latin typeface="Kanit Light" pitchFamily="34" charset="0"/>
                <a:ea typeface="Kanit Light" pitchFamily="34" charset="-122"/>
                <a:cs typeface="Kanit Light" pitchFamily="34" charset="-120"/>
              </a:rPr>
              <a:t>Implementation Checklist and Next Steps</a:t>
            </a:r>
            <a:endParaRPr lang="en-US" sz="3150" dirty="0"/>
          </a:p>
        </p:txBody>
      </p:sp>
      <p:pic>
        <p:nvPicPr>
          <p:cNvPr id="3" name="Image 0" descr="preencoded.png"/>
          <p:cNvPicPr>
            <a:picLocks noChangeAspect="1"/>
          </p:cNvPicPr>
          <p:nvPr/>
        </p:nvPicPr>
        <p:blipFill>
          <a:blip r:embed="rId3"/>
          <a:stretch>
            <a:fillRect/>
          </a:stretch>
        </p:blipFill>
        <p:spPr>
          <a:xfrm>
            <a:off x="648295" y="1276112"/>
            <a:ext cx="4309586" cy="4309586"/>
          </a:xfrm>
          <a:prstGeom prst="rect">
            <a:avLst/>
          </a:prstGeom>
        </p:spPr>
      </p:pic>
      <p:sp>
        <p:nvSpPr>
          <p:cNvPr id="4" name="Text 1"/>
          <p:cNvSpPr/>
          <p:nvPr/>
        </p:nvSpPr>
        <p:spPr>
          <a:xfrm>
            <a:off x="648295" y="5747742"/>
            <a:ext cx="2025848" cy="253246"/>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Security &amp; Governance</a:t>
            </a:r>
            <a:endParaRPr lang="en-US" sz="1550" dirty="0"/>
          </a:p>
        </p:txBody>
      </p:sp>
      <p:sp>
        <p:nvSpPr>
          <p:cNvPr id="5" name="Text 2"/>
          <p:cNvSpPr/>
          <p:nvPr/>
        </p:nvSpPr>
        <p:spPr>
          <a:xfrm>
            <a:off x="648295" y="6098143"/>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Implement role-based access control</a:t>
            </a:r>
            <a:endParaRPr lang="en-US" sz="1250" dirty="0"/>
          </a:p>
        </p:txBody>
      </p:sp>
      <p:sp>
        <p:nvSpPr>
          <p:cNvPr id="6" name="Text 3"/>
          <p:cNvSpPr/>
          <p:nvPr/>
        </p:nvSpPr>
        <p:spPr>
          <a:xfrm>
            <a:off x="648295" y="6414016"/>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Set up column-level encryption for PII</a:t>
            </a:r>
            <a:endParaRPr lang="en-US" sz="1250" dirty="0"/>
          </a:p>
        </p:txBody>
      </p:sp>
      <p:sp>
        <p:nvSpPr>
          <p:cNvPr id="7" name="Text 4"/>
          <p:cNvSpPr/>
          <p:nvPr/>
        </p:nvSpPr>
        <p:spPr>
          <a:xfrm>
            <a:off x="648295" y="6729889"/>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Enable audit logging for compliance</a:t>
            </a:r>
            <a:endParaRPr lang="en-US" sz="1250" dirty="0"/>
          </a:p>
        </p:txBody>
      </p:sp>
      <p:sp>
        <p:nvSpPr>
          <p:cNvPr id="8" name="Text 5"/>
          <p:cNvSpPr/>
          <p:nvPr/>
        </p:nvSpPr>
        <p:spPr>
          <a:xfrm>
            <a:off x="648295" y="7045762"/>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Document data lineage for each pipeline</a:t>
            </a:r>
            <a:endParaRPr lang="en-US" sz="1250" dirty="0"/>
          </a:p>
        </p:txBody>
      </p:sp>
      <p:pic>
        <p:nvPicPr>
          <p:cNvPr id="9" name="Image 1" descr="preencoded.png"/>
          <p:cNvPicPr>
            <a:picLocks noChangeAspect="1"/>
          </p:cNvPicPr>
          <p:nvPr/>
        </p:nvPicPr>
        <p:blipFill>
          <a:blip r:embed="rId4"/>
          <a:stretch>
            <a:fillRect/>
          </a:stretch>
        </p:blipFill>
        <p:spPr>
          <a:xfrm>
            <a:off x="5160407" y="1276112"/>
            <a:ext cx="4309586" cy="4309586"/>
          </a:xfrm>
          <a:prstGeom prst="rect">
            <a:avLst/>
          </a:prstGeom>
        </p:spPr>
      </p:pic>
      <p:sp>
        <p:nvSpPr>
          <p:cNvPr id="10" name="Text 6"/>
          <p:cNvSpPr/>
          <p:nvPr/>
        </p:nvSpPr>
        <p:spPr>
          <a:xfrm>
            <a:off x="5160407" y="5747742"/>
            <a:ext cx="2025848" cy="253246"/>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Monitoring &amp; Alerting</a:t>
            </a:r>
            <a:endParaRPr lang="en-US" sz="1550" dirty="0"/>
          </a:p>
        </p:txBody>
      </p:sp>
      <p:sp>
        <p:nvSpPr>
          <p:cNvPr id="11" name="Text 7"/>
          <p:cNvSpPr/>
          <p:nvPr/>
        </p:nvSpPr>
        <p:spPr>
          <a:xfrm>
            <a:off x="5160407" y="6098143"/>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Track load history with INFORMATION_SCHEMA</a:t>
            </a:r>
            <a:endParaRPr lang="en-US" sz="1250" dirty="0"/>
          </a:p>
        </p:txBody>
      </p:sp>
      <p:sp>
        <p:nvSpPr>
          <p:cNvPr id="12" name="Text 8"/>
          <p:cNvSpPr/>
          <p:nvPr/>
        </p:nvSpPr>
        <p:spPr>
          <a:xfrm>
            <a:off x="5160407" y="6414016"/>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Set up alerts for pipeline failures</a:t>
            </a:r>
            <a:endParaRPr lang="en-US" sz="1250" dirty="0"/>
          </a:p>
        </p:txBody>
      </p:sp>
      <p:sp>
        <p:nvSpPr>
          <p:cNvPr id="13" name="Text 9"/>
          <p:cNvSpPr/>
          <p:nvPr/>
        </p:nvSpPr>
        <p:spPr>
          <a:xfrm>
            <a:off x="5160407" y="6729889"/>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Monitor credit consumption</a:t>
            </a:r>
            <a:endParaRPr lang="en-US" sz="1250" dirty="0"/>
          </a:p>
        </p:txBody>
      </p:sp>
      <p:sp>
        <p:nvSpPr>
          <p:cNvPr id="14" name="Text 10"/>
          <p:cNvSpPr/>
          <p:nvPr/>
        </p:nvSpPr>
        <p:spPr>
          <a:xfrm>
            <a:off x="5160407" y="7045762"/>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Implement data quality checks</a:t>
            </a:r>
            <a:endParaRPr lang="en-US" sz="1250" dirty="0"/>
          </a:p>
        </p:txBody>
      </p:sp>
      <p:pic>
        <p:nvPicPr>
          <p:cNvPr id="15" name="Image 2" descr="preencoded.png"/>
          <p:cNvPicPr>
            <a:picLocks noChangeAspect="1"/>
          </p:cNvPicPr>
          <p:nvPr/>
        </p:nvPicPr>
        <p:blipFill>
          <a:blip r:embed="rId5"/>
          <a:stretch>
            <a:fillRect/>
          </a:stretch>
        </p:blipFill>
        <p:spPr>
          <a:xfrm>
            <a:off x="9672518" y="1276112"/>
            <a:ext cx="4309586" cy="4309586"/>
          </a:xfrm>
          <a:prstGeom prst="rect">
            <a:avLst/>
          </a:prstGeom>
        </p:spPr>
      </p:pic>
      <p:sp>
        <p:nvSpPr>
          <p:cNvPr id="16" name="Text 11"/>
          <p:cNvSpPr/>
          <p:nvPr/>
        </p:nvSpPr>
        <p:spPr>
          <a:xfrm>
            <a:off x="9672518" y="5747742"/>
            <a:ext cx="2505313" cy="253246"/>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Automation &amp; Orchestration</a:t>
            </a:r>
            <a:endParaRPr lang="en-US" sz="1550" dirty="0"/>
          </a:p>
        </p:txBody>
      </p:sp>
      <p:sp>
        <p:nvSpPr>
          <p:cNvPr id="17" name="Text 12"/>
          <p:cNvSpPr/>
          <p:nvPr/>
        </p:nvSpPr>
        <p:spPr>
          <a:xfrm>
            <a:off x="9672518" y="6098143"/>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Integrate with Airflow or similar tools</a:t>
            </a:r>
            <a:endParaRPr lang="en-US" sz="1250" dirty="0"/>
          </a:p>
        </p:txBody>
      </p:sp>
      <p:sp>
        <p:nvSpPr>
          <p:cNvPr id="18" name="Text 13"/>
          <p:cNvSpPr/>
          <p:nvPr/>
        </p:nvSpPr>
        <p:spPr>
          <a:xfrm>
            <a:off x="9672518" y="6414016"/>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Implement CI/CD for pipeline changes</a:t>
            </a:r>
            <a:endParaRPr lang="en-US" sz="1250" dirty="0"/>
          </a:p>
        </p:txBody>
      </p:sp>
      <p:sp>
        <p:nvSpPr>
          <p:cNvPr id="19" name="Text 14"/>
          <p:cNvSpPr/>
          <p:nvPr/>
        </p:nvSpPr>
        <p:spPr>
          <a:xfrm>
            <a:off x="9672518" y="6729889"/>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Automate error recovery processes</a:t>
            </a:r>
            <a:endParaRPr lang="en-US" sz="1250" dirty="0"/>
          </a:p>
        </p:txBody>
      </p:sp>
      <p:sp>
        <p:nvSpPr>
          <p:cNvPr id="20" name="Text 15"/>
          <p:cNvSpPr/>
          <p:nvPr/>
        </p:nvSpPr>
        <p:spPr>
          <a:xfrm>
            <a:off x="9672518" y="7045762"/>
            <a:ext cx="4309586" cy="25919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Create idempotent loading processes</a:t>
            </a:r>
            <a:endParaRPr lang="en-US" sz="1250" dirty="0"/>
          </a:p>
        </p:txBody>
      </p:sp>
      <p:sp>
        <p:nvSpPr>
          <p:cNvPr id="21" name="Text 16"/>
          <p:cNvSpPr/>
          <p:nvPr/>
        </p:nvSpPr>
        <p:spPr>
          <a:xfrm>
            <a:off x="648295" y="7487245"/>
            <a:ext cx="13333809" cy="518398"/>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Ready to implement? Start with a proof of concept using a single data source, then scale your approach based on volume, velocity, and transformation requirements. Remember that the right approach often combines multiple loading techniques.</a:t>
            </a:r>
            <a:endParaRPr lang="en-US" sz="12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70597"/>
            <a:ext cx="7096720"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External Stages and File Formats</a:t>
            </a:r>
            <a:endParaRPr lang="en-US" sz="3900" dirty="0"/>
          </a:p>
        </p:txBody>
      </p:sp>
      <p:sp>
        <p:nvSpPr>
          <p:cNvPr id="3" name="Text 1"/>
          <p:cNvSpPr/>
          <p:nvPr/>
        </p:nvSpPr>
        <p:spPr>
          <a:xfrm>
            <a:off x="793790" y="208668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External Stages</a:t>
            </a:r>
            <a:endParaRPr lang="en-US" sz="1950" dirty="0"/>
          </a:p>
        </p:txBody>
      </p:sp>
      <p:sp>
        <p:nvSpPr>
          <p:cNvPr id="4" name="Text 2"/>
          <p:cNvSpPr/>
          <p:nvPr/>
        </p:nvSpPr>
        <p:spPr>
          <a:xfrm>
            <a:off x="793790" y="2595205"/>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References to external cloud storage locations where your source data resides.</a:t>
            </a:r>
            <a:endParaRPr lang="en-US" sz="1550" dirty="0"/>
          </a:p>
        </p:txBody>
      </p:sp>
      <p:sp>
        <p:nvSpPr>
          <p:cNvPr id="5" name="Shape 3"/>
          <p:cNvSpPr/>
          <p:nvPr/>
        </p:nvSpPr>
        <p:spPr>
          <a:xfrm>
            <a:off x="793790" y="3453527"/>
            <a:ext cx="6279356" cy="1567815"/>
          </a:xfrm>
          <a:prstGeom prst="roundRect">
            <a:avLst>
              <a:gd name="adj" fmla="val 5317"/>
            </a:avLst>
          </a:prstGeom>
          <a:solidFill>
            <a:srgbClr val="F2F2F2"/>
          </a:solidFill>
          <a:ln/>
        </p:spPr>
        <p:txBody>
          <a:bodyPr/>
          <a:lstStyle/>
          <a:p>
            <a:endParaRPr lang="en-IN"/>
          </a:p>
        </p:txBody>
      </p:sp>
      <p:sp>
        <p:nvSpPr>
          <p:cNvPr id="6" name="Shape 4"/>
          <p:cNvSpPr/>
          <p:nvPr/>
        </p:nvSpPr>
        <p:spPr>
          <a:xfrm>
            <a:off x="783908" y="3453527"/>
            <a:ext cx="6299121" cy="1567815"/>
          </a:xfrm>
          <a:prstGeom prst="roundRect">
            <a:avLst>
              <a:gd name="adj" fmla="val 1899"/>
            </a:avLst>
          </a:prstGeom>
          <a:solidFill>
            <a:srgbClr val="F2F2F2"/>
          </a:solidFill>
          <a:ln/>
        </p:spPr>
        <p:txBody>
          <a:bodyPr/>
          <a:lstStyle/>
          <a:p>
            <a:endParaRPr lang="en-IN"/>
          </a:p>
        </p:txBody>
      </p:sp>
      <p:sp>
        <p:nvSpPr>
          <p:cNvPr id="7" name="Text 5"/>
          <p:cNvSpPr/>
          <p:nvPr/>
        </p:nvSpPr>
        <p:spPr>
          <a:xfrm>
            <a:off x="982266" y="3602355"/>
            <a:ext cx="5902404"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STAGE my_s3_stage  URL='s3://my-bucket/data/'  CREDENTIALS=(AWS_KEY_ID='...' AWS_SECRET_KEY='...')  ENCRYPTION=(TYPE='AWS_SSE_S3');</a:t>
            </a:r>
            <a:endParaRPr lang="en-US" sz="1550" dirty="0"/>
          </a:p>
        </p:txBody>
      </p:sp>
      <p:sp>
        <p:nvSpPr>
          <p:cNvPr id="8" name="Text 6"/>
          <p:cNvSpPr/>
          <p:nvPr/>
        </p:nvSpPr>
        <p:spPr>
          <a:xfrm>
            <a:off x="793790" y="5244584"/>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You can also use AWS IAM roles for more secure authentication:</a:t>
            </a:r>
            <a:endParaRPr lang="en-US" sz="1550" dirty="0"/>
          </a:p>
        </p:txBody>
      </p:sp>
      <p:sp>
        <p:nvSpPr>
          <p:cNvPr id="9" name="Shape 7"/>
          <p:cNvSpPr/>
          <p:nvPr/>
        </p:nvSpPr>
        <p:spPr>
          <a:xfrm>
            <a:off x="793790" y="5785366"/>
            <a:ext cx="6279356" cy="1250275"/>
          </a:xfrm>
          <a:prstGeom prst="roundRect">
            <a:avLst>
              <a:gd name="adj" fmla="val 6667"/>
            </a:avLst>
          </a:prstGeom>
          <a:solidFill>
            <a:srgbClr val="F2F2F2"/>
          </a:solidFill>
          <a:ln/>
        </p:spPr>
        <p:txBody>
          <a:bodyPr/>
          <a:lstStyle/>
          <a:p>
            <a:endParaRPr lang="en-IN"/>
          </a:p>
        </p:txBody>
      </p:sp>
      <p:sp>
        <p:nvSpPr>
          <p:cNvPr id="10" name="Shape 8"/>
          <p:cNvSpPr/>
          <p:nvPr/>
        </p:nvSpPr>
        <p:spPr>
          <a:xfrm>
            <a:off x="783908" y="5785366"/>
            <a:ext cx="6299121" cy="1250275"/>
          </a:xfrm>
          <a:prstGeom prst="roundRect">
            <a:avLst>
              <a:gd name="adj" fmla="val 2381"/>
            </a:avLst>
          </a:prstGeom>
          <a:solidFill>
            <a:srgbClr val="F2F2F2"/>
          </a:solidFill>
          <a:ln/>
        </p:spPr>
        <p:txBody>
          <a:bodyPr/>
          <a:lstStyle/>
          <a:p>
            <a:endParaRPr lang="en-IN"/>
          </a:p>
        </p:txBody>
      </p:sp>
      <p:sp>
        <p:nvSpPr>
          <p:cNvPr id="11" name="Text 9"/>
          <p:cNvSpPr/>
          <p:nvPr/>
        </p:nvSpPr>
        <p:spPr>
          <a:xfrm>
            <a:off x="982266" y="5934194"/>
            <a:ext cx="5902404"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STAGE my_s3_stage  URL='s3://my-bucket/data/'  STORAGE_INTEGRATION = my_aws_int;</a:t>
            </a:r>
            <a:endParaRPr lang="en-US" sz="1550" dirty="0"/>
          </a:p>
        </p:txBody>
      </p:sp>
      <p:sp>
        <p:nvSpPr>
          <p:cNvPr id="12" name="Text 10"/>
          <p:cNvSpPr/>
          <p:nvPr/>
        </p:nvSpPr>
        <p:spPr>
          <a:xfrm>
            <a:off x="7564874" y="208668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File Formats</a:t>
            </a:r>
            <a:endParaRPr lang="en-US" sz="1950" dirty="0"/>
          </a:p>
        </p:txBody>
      </p:sp>
      <p:sp>
        <p:nvSpPr>
          <p:cNvPr id="13" name="Text 11"/>
          <p:cNvSpPr/>
          <p:nvPr/>
        </p:nvSpPr>
        <p:spPr>
          <a:xfrm>
            <a:off x="7564874" y="2595205"/>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Specifications that tell Snowflake how to interpret your data files.</a:t>
            </a:r>
            <a:endParaRPr lang="en-US" sz="1550" dirty="0"/>
          </a:p>
        </p:txBody>
      </p:sp>
      <p:sp>
        <p:nvSpPr>
          <p:cNvPr id="14" name="Shape 12"/>
          <p:cNvSpPr/>
          <p:nvPr/>
        </p:nvSpPr>
        <p:spPr>
          <a:xfrm>
            <a:off x="7564874" y="3135987"/>
            <a:ext cx="6279356" cy="2202894"/>
          </a:xfrm>
          <a:prstGeom prst="roundRect">
            <a:avLst>
              <a:gd name="adj" fmla="val 3784"/>
            </a:avLst>
          </a:prstGeom>
          <a:solidFill>
            <a:srgbClr val="F2F2F2"/>
          </a:solidFill>
          <a:ln/>
        </p:spPr>
        <p:txBody>
          <a:bodyPr/>
          <a:lstStyle/>
          <a:p>
            <a:endParaRPr lang="en-IN"/>
          </a:p>
        </p:txBody>
      </p:sp>
      <p:sp>
        <p:nvSpPr>
          <p:cNvPr id="15" name="Shape 13"/>
          <p:cNvSpPr/>
          <p:nvPr/>
        </p:nvSpPr>
        <p:spPr>
          <a:xfrm>
            <a:off x="7554992" y="3135987"/>
            <a:ext cx="6299121" cy="2202894"/>
          </a:xfrm>
          <a:prstGeom prst="roundRect">
            <a:avLst>
              <a:gd name="adj" fmla="val 1351"/>
            </a:avLst>
          </a:prstGeom>
          <a:solidFill>
            <a:srgbClr val="F2F2F2"/>
          </a:solidFill>
          <a:ln/>
        </p:spPr>
        <p:txBody>
          <a:bodyPr/>
          <a:lstStyle/>
          <a:p>
            <a:endParaRPr lang="en-IN"/>
          </a:p>
        </p:txBody>
      </p:sp>
      <p:sp>
        <p:nvSpPr>
          <p:cNvPr id="16" name="Text 14"/>
          <p:cNvSpPr/>
          <p:nvPr/>
        </p:nvSpPr>
        <p:spPr>
          <a:xfrm>
            <a:off x="7753350" y="3284815"/>
            <a:ext cx="5902404" cy="190523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FILE FORMAT my_csv_format  TYPE = 'CSV'  FIELD_DELIMITER = ','  SKIP_HEADER = 1  NULL_IF = ('NULL', 'null')  EMPTY_FIELD_AS_NULL = TRUE;</a:t>
            </a:r>
            <a:endParaRPr lang="en-US" sz="1550" dirty="0"/>
          </a:p>
        </p:txBody>
      </p:sp>
      <p:sp>
        <p:nvSpPr>
          <p:cNvPr id="17" name="Text 15"/>
          <p:cNvSpPr/>
          <p:nvPr/>
        </p:nvSpPr>
        <p:spPr>
          <a:xfrm>
            <a:off x="7564874" y="5562124"/>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Supported types include:</a:t>
            </a:r>
            <a:endParaRPr lang="en-US" sz="1550" dirty="0"/>
          </a:p>
        </p:txBody>
      </p:sp>
      <p:sp>
        <p:nvSpPr>
          <p:cNvPr id="18" name="Text 16"/>
          <p:cNvSpPr/>
          <p:nvPr/>
        </p:nvSpPr>
        <p:spPr>
          <a:xfrm>
            <a:off x="7564874" y="605825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CSV, TSV, JSON, Avro, ORC, Parquet, XML</a:t>
            </a:r>
            <a:endParaRPr lang="en-US" sz="1550" dirty="0"/>
          </a:p>
        </p:txBody>
      </p:sp>
      <p:sp>
        <p:nvSpPr>
          <p:cNvPr id="19" name="Text 17"/>
          <p:cNvSpPr/>
          <p:nvPr/>
        </p:nvSpPr>
        <p:spPr>
          <a:xfrm>
            <a:off x="7564874" y="644521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Compressed files (GZIP)</a:t>
            </a:r>
            <a:endParaRPr lang="en-US" sz="15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5672"/>
          </a:xfrm>
          <a:prstGeom prst="rect">
            <a:avLst/>
          </a:prstGeom>
        </p:spPr>
      </p:pic>
      <p:pic>
        <p:nvPicPr>
          <p:cNvPr id="3" name="Image 1" descr="preencoded.png"/>
          <p:cNvPicPr>
            <a:picLocks noChangeAspect="1"/>
          </p:cNvPicPr>
          <p:nvPr/>
        </p:nvPicPr>
        <p:blipFill>
          <a:blip r:embed="rId4"/>
          <a:stretch>
            <a:fillRect/>
          </a:stretch>
        </p:blipFill>
        <p:spPr>
          <a:xfrm>
            <a:off x="9344144" y="2664023"/>
            <a:ext cx="5086112" cy="2907625"/>
          </a:xfrm>
          <a:prstGeom prst="rect">
            <a:avLst/>
          </a:prstGeom>
        </p:spPr>
      </p:pic>
      <p:sp>
        <p:nvSpPr>
          <p:cNvPr id="4" name="Text 0"/>
          <p:cNvSpPr/>
          <p:nvPr/>
        </p:nvSpPr>
        <p:spPr>
          <a:xfrm>
            <a:off x="640199" y="440174"/>
            <a:ext cx="5437942" cy="500182"/>
          </a:xfrm>
          <a:prstGeom prst="rect">
            <a:avLst/>
          </a:prstGeom>
          <a:noFill/>
          <a:ln/>
        </p:spPr>
        <p:txBody>
          <a:bodyPr wrap="none" lIns="0" tIns="0" rIns="0" bIns="0" rtlCol="0" anchor="t"/>
          <a:lstStyle/>
          <a:p>
            <a:pPr marL="0" indent="0" algn="l">
              <a:lnSpc>
                <a:spcPts val="3900"/>
              </a:lnSpc>
              <a:buNone/>
            </a:pPr>
            <a:r>
              <a:rPr lang="en-US" sz="3150" dirty="0">
                <a:solidFill>
                  <a:srgbClr val="272D45"/>
                </a:solidFill>
                <a:latin typeface="Kanit Light" pitchFamily="34" charset="0"/>
                <a:ea typeface="Kanit Light" pitchFamily="34" charset="-122"/>
                <a:cs typeface="Kanit Light" pitchFamily="34" charset="-120"/>
              </a:rPr>
              <a:t>Loading Data Using COPY INTO</a:t>
            </a:r>
            <a:endParaRPr lang="en-US" sz="3150" dirty="0"/>
          </a:p>
        </p:txBody>
      </p:sp>
      <p:sp>
        <p:nvSpPr>
          <p:cNvPr id="5" name="Text 1"/>
          <p:cNvSpPr/>
          <p:nvPr/>
        </p:nvSpPr>
        <p:spPr>
          <a:xfrm>
            <a:off x="640199" y="1180386"/>
            <a:ext cx="7863602" cy="511969"/>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latin typeface="Martel Sans" pitchFamily="34" charset="0"/>
                <a:ea typeface="Martel Sans" pitchFamily="34" charset="-122"/>
                <a:cs typeface="Martel Sans" pitchFamily="34" charset="-120"/>
              </a:rPr>
              <a:t>The COPY INTO command is Snowflake's primary bulk data loading mechanism, optimized for performance and flexibility.</a:t>
            </a:r>
            <a:endParaRPr lang="en-US" sz="1250" dirty="0"/>
          </a:p>
        </p:txBody>
      </p:sp>
      <p:sp>
        <p:nvSpPr>
          <p:cNvPr id="6" name="Shape 2"/>
          <p:cNvSpPr/>
          <p:nvPr/>
        </p:nvSpPr>
        <p:spPr>
          <a:xfrm>
            <a:off x="640199" y="1872377"/>
            <a:ext cx="7863602" cy="1775936"/>
          </a:xfrm>
          <a:prstGeom prst="roundRect">
            <a:avLst>
              <a:gd name="adj" fmla="val 3785"/>
            </a:avLst>
          </a:prstGeom>
          <a:solidFill>
            <a:srgbClr val="F2F2F2"/>
          </a:solidFill>
          <a:ln/>
        </p:spPr>
        <p:txBody>
          <a:bodyPr/>
          <a:lstStyle/>
          <a:p>
            <a:endParaRPr lang="en-IN"/>
          </a:p>
        </p:txBody>
      </p:sp>
      <p:sp>
        <p:nvSpPr>
          <p:cNvPr id="7" name="Shape 3"/>
          <p:cNvSpPr/>
          <p:nvPr/>
        </p:nvSpPr>
        <p:spPr>
          <a:xfrm>
            <a:off x="632222" y="1872377"/>
            <a:ext cx="7879556" cy="1775936"/>
          </a:xfrm>
          <a:prstGeom prst="roundRect">
            <a:avLst>
              <a:gd name="adj" fmla="val 1352"/>
            </a:avLst>
          </a:prstGeom>
          <a:solidFill>
            <a:srgbClr val="F2F2F2"/>
          </a:solidFill>
          <a:ln/>
        </p:spPr>
        <p:txBody>
          <a:bodyPr/>
          <a:lstStyle/>
          <a:p>
            <a:endParaRPr lang="en-IN"/>
          </a:p>
        </p:txBody>
      </p:sp>
      <p:sp>
        <p:nvSpPr>
          <p:cNvPr id="8" name="Text 4"/>
          <p:cNvSpPr/>
          <p:nvPr/>
        </p:nvSpPr>
        <p:spPr>
          <a:xfrm>
            <a:off x="792242" y="1992392"/>
            <a:ext cx="7559516" cy="1535906"/>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highlight>
                  <a:srgbClr val="F2F2F2"/>
                </a:highlight>
                <a:latin typeface="Consolas" pitchFamily="34" charset="0"/>
                <a:ea typeface="Consolas" pitchFamily="34" charset="-122"/>
                <a:cs typeface="Consolas" pitchFamily="34" charset="-120"/>
              </a:rPr>
              <a:t>COPY INTO sales.transactionsFROM @my_s3_stage/transactions/FILES = ('transactions_2023_01.csv', 'transactions_2023_02.csv')FILE_FORMAT = (FORMAT_NAME = my_csv_format)ON_ERROR = 'CONTINUE'VALIDATION_MODE = 'RETURN_ERRORS';</a:t>
            </a:r>
            <a:endParaRPr lang="en-US" sz="1250" dirty="0"/>
          </a:p>
        </p:txBody>
      </p:sp>
      <p:sp>
        <p:nvSpPr>
          <p:cNvPr id="9" name="Shape 5"/>
          <p:cNvSpPr/>
          <p:nvPr/>
        </p:nvSpPr>
        <p:spPr>
          <a:xfrm>
            <a:off x="640199" y="3828336"/>
            <a:ext cx="7863602" cy="1903571"/>
          </a:xfrm>
          <a:prstGeom prst="roundRect">
            <a:avLst>
              <a:gd name="adj" fmla="val 3532"/>
            </a:avLst>
          </a:prstGeom>
          <a:solidFill>
            <a:srgbClr val="FFFFFF"/>
          </a:solidFill>
          <a:ln w="22860">
            <a:solidFill>
              <a:srgbClr val="C5D2CF"/>
            </a:solidFill>
            <a:prstDash val="solid"/>
          </a:ln>
        </p:spPr>
        <p:txBody>
          <a:bodyPr/>
          <a:lstStyle/>
          <a:p>
            <a:endParaRPr lang="en-IN"/>
          </a:p>
        </p:txBody>
      </p:sp>
      <p:sp>
        <p:nvSpPr>
          <p:cNvPr id="10" name="Text 6"/>
          <p:cNvSpPr/>
          <p:nvPr/>
        </p:nvSpPr>
        <p:spPr>
          <a:xfrm>
            <a:off x="823079" y="4011216"/>
            <a:ext cx="2000726" cy="250031"/>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Key Features</a:t>
            </a:r>
            <a:endParaRPr lang="en-US" sz="1550" dirty="0"/>
          </a:p>
        </p:txBody>
      </p:sp>
      <p:sp>
        <p:nvSpPr>
          <p:cNvPr id="11" name="Text 7"/>
          <p:cNvSpPr/>
          <p:nvPr/>
        </p:nvSpPr>
        <p:spPr>
          <a:xfrm>
            <a:off x="823079" y="4357211"/>
            <a:ext cx="7497842" cy="25598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Parallel loading across compute nodes for maximum performance</a:t>
            </a:r>
            <a:endParaRPr lang="en-US" sz="1250" dirty="0"/>
          </a:p>
        </p:txBody>
      </p:sp>
      <p:sp>
        <p:nvSpPr>
          <p:cNvPr id="12" name="Text 8"/>
          <p:cNvSpPr/>
          <p:nvPr/>
        </p:nvSpPr>
        <p:spPr>
          <a:xfrm>
            <a:off x="823079" y="4669155"/>
            <a:ext cx="7497842" cy="25598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File pattern matching with wildcards</a:t>
            </a:r>
            <a:endParaRPr lang="en-US" sz="1250" dirty="0"/>
          </a:p>
        </p:txBody>
      </p:sp>
      <p:sp>
        <p:nvSpPr>
          <p:cNvPr id="13" name="Text 9"/>
          <p:cNvSpPr/>
          <p:nvPr/>
        </p:nvSpPr>
        <p:spPr>
          <a:xfrm>
            <a:off x="823079" y="4981099"/>
            <a:ext cx="7497842" cy="25598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Data transformation during load (COPY with SELECT)</a:t>
            </a:r>
            <a:endParaRPr lang="en-US" sz="1250" dirty="0"/>
          </a:p>
        </p:txBody>
      </p:sp>
      <p:sp>
        <p:nvSpPr>
          <p:cNvPr id="14" name="Text 10"/>
          <p:cNvSpPr/>
          <p:nvPr/>
        </p:nvSpPr>
        <p:spPr>
          <a:xfrm>
            <a:off x="823079" y="5293043"/>
            <a:ext cx="7497842" cy="25598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Error handling and validation options</a:t>
            </a:r>
            <a:endParaRPr lang="en-US" sz="1250" dirty="0"/>
          </a:p>
        </p:txBody>
      </p:sp>
      <p:sp>
        <p:nvSpPr>
          <p:cNvPr id="15" name="Shape 11"/>
          <p:cNvSpPr/>
          <p:nvPr/>
        </p:nvSpPr>
        <p:spPr>
          <a:xfrm>
            <a:off x="640199" y="5891927"/>
            <a:ext cx="7863602" cy="1903571"/>
          </a:xfrm>
          <a:prstGeom prst="roundRect">
            <a:avLst>
              <a:gd name="adj" fmla="val 3532"/>
            </a:avLst>
          </a:prstGeom>
          <a:solidFill>
            <a:srgbClr val="FFFFFF"/>
          </a:solidFill>
          <a:ln w="22860">
            <a:solidFill>
              <a:srgbClr val="C5D2CF"/>
            </a:solidFill>
            <a:prstDash val="solid"/>
          </a:ln>
        </p:spPr>
        <p:txBody>
          <a:bodyPr/>
          <a:lstStyle/>
          <a:p>
            <a:endParaRPr lang="en-IN"/>
          </a:p>
        </p:txBody>
      </p:sp>
      <p:sp>
        <p:nvSpPr>
          <p:cNvPr id="16" name="Text 12"/>
          <p:cNvSpPr/>
          <p:nvPr/>
        </p:nvSpPr>
        <p:spPr>
          <a:xfrm>
            <a:off x="823079" y="6074807"/>
            <a:ext cx="2000726" cy="250031"/>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Best Practices</a:t>
            </a:r>
            <a:endParaRPr lang="en-US" sz="1550" dirty="0"/>
          </a:p>
        </p:txBody>
      </p:sp>
      <p:sp>
        <p:nvSpPr>
          <p:cNvPr id="17" name="Text 13"/>
          <p:cNvSpPr/>
          <p:nvPr/>
        </p:nvSpPr>
        <p:spPr>
          <a:xfrm>
            <a:off x="823079" y="6420803"/>
            <a:ext cx="7497842" cy="25598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Use compressed files (GZIP, BZ2) for faster transfers</a:t>
            </a:r>
            <a:endParaRPr lang="en-US" sz="1250" dirty="0"/>
          </a:p>
        </p:txBody>
      </p:sp>
      <p:sp>
        <p:nvSpPr>
          <p:cNvPr id="18" name="Text 14"/>
          <p:cNvSpPr/>
          <p:nvPr/>
        </p:nvSpPr>
        <p:spPr>
          <a:xfrm>
            <a:off x="823079" y="6732746"/>
            <a:ext cx="7497842" cy="25598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Size files between 100-250 MB for optimal parallelism</a:t>
            </a:r>
            <a:endParaRPr lang="en-US" sz="1250" dirty="0"/>
          </a:p>
        </p:txBody>
      </p:sp>
      <p:sp>
        <p:nvSpPr>
          <p:cNvPr id="19" name="Text 15"/>
          <p:cNvSpPr/>
          <p:nvPr/>
        </p:nvSpPr>
        <p:spPr>
          <a:xfrm>
            <a:off x="823079" y="7044690"/>
            <a:ext cx="7497842" cy="25598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Use column lists to enforce schema expectations</a:t>
            </a:r>
            <a:endParaRPr lang="en-US" sz="1250" dirty="0"/>
          </a:p>
        </p:txBody>
      </p:sp>
      <p:sp>
        <p:nvSpPr>
          <p:cNvPr id="20" name="Text 16"/>
          <p:cNvSpPr/>
          <p:nvPr/>
        </p:nvSpPr>
        <p:spPr>
          <a:xfrm>
            <a:off x="823079" y="7356634"/>
            <a:ext cx="7497842" cy="25598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Consider using FORCE=TRUE for re-loads</a:t>
            </a:r>
            <a:endParaRPr lang="en-US" sz="12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22578" y="429339"/>
            <a:ext cx="5318641" cy="486489"/>
          </a:xfrm>
          <a:prstGeom prst="rect">
            <a:avLst/>
          </a:prstGeom>
          <a:noFill/>
          <a:ln/>
        </p:spPr>
        <p:txBody>
          <a:bodyPr wrap="none" lIns="0" tIns="0" rIns="0" bIns="0" rtlCol="0" anchor="t"/>
          <a:lstStyle/>
          <a:p>
            <a:pPr marL="0" indent="0" algn="l">
              <a:lnSpc>
                <a:spcPts val="3800"/>
              </a:lnSpc>
              <a:buNone/>
            </a:pPr>
            <a:r>
              <a:rPr lang="en-US" sz="3050" dirty="0">
                <a:solidFill>
                  <a:srgbClr val="272D45"/>
                </a:solidFill>
                <a:latin typeface="Kanit Light" pitchFamily="34" charset="0"/>
                <a:ea typeface="Kanit Light" pitchFamily="34" charset="-122"/>
                <a:cs typeface="Kanit Light" pitchFamily="34" charset="-120"/>
              </a:rPr>
              <a:t>Transforming Data During Load</a:t>
            </a:r>
            <a:endParaRPr lang="en-US" sz="3050" dirty="0"/>
          </a:p>
        </p:txBody>
      </p:sp>
      <p:sp>
        <p:nvSpPr>
          <p:cNvPr id="3" name="Text 1"/>
          <p:cNvSpPr/>
          <p:nvPr/>
        </p:nvSpPr>
        <p:spPr>
          <a:xfrm>
            <a:off x="622578" y="1227058"/>
            <a:ext cx="13385244" cy="248960"/>
          </a:xfrm>
          <a:prstGeom prst="rect">
            <a:avLst/>
          </a:prstGeom>
          <a:noFill/>
          <a:ln/>
        </p:spPr>
        <p:txBody>
          <a:bodyPr wrap="none" lIns="0" tIns="0" rIns="0" bIns="0" rtlCol="0" anchor="t"/>
          <a:lstStyle/>
          <a:p>
            <a:pPr marL="0" indent="0" algn="l">
              <a:lnSpc>
                <a:spcPts val="1950"/>
              </a:lnSpc>
              <a:buNone/>
            </a:pPr>
            <a:r>
              <a:rPr lang="en-US" sz="1200" dirty="0">
                <a:solidFill>
                  <a:srgbClr val="2C3249"/>
                </a:solidFill>
                <a:latin typeface="Martel Sans" pitchFamily="34" charset="0"/>
                <a:ea typeface="Martel Sans" pitchFamily="34" charset="-122"/>
                <a:cs typeface="Martel Sans" pitchFamily="34" charset="-120"/>
              </a:rPr>
              <a:t>Snowflake allows you to transform data on-the-fly during loading, eliminating the need for separate ETL processes.</a:t>
            </a:r>
            <a:endParaRPr lang="en-US" sz="1200" dirty="0"/>
          </a:p>
        </p:txBody>
      </p:sp>
      <p:sp>
        <p:nvSpPr>
          <p:cNvPr id="4" name="Shape 2"/>
          <p:cNvSpPr/>
          <p:nvPr/>
        </p:nvSpPr>
        <p:spPr>
          <a:xfrm>
            <a:off x="622578" y="1651040"/>
            <a:ext cx="13385244" cy="4963597"/>
          </a:xfrm>
          <a:prstGeom prst="roundRect">
            <a:avLst>
              <a:gd name="adj" fmla="val 1317"/>
            </a:avLst>
          </a:prstGeom>
          <a:solidFill>
            <a:srgbClr val="F2F2F2"/>
          </a:solidFill>
          <a:ln/>
        </p:spPr>
        <p:txBody>
          <a:bodyPr/>
          <a:lstStyle/>
          <a:p>
            <a:endParaRPr lang="en-IN"/>
          </a:p>
        </p:txBody>
      </p:sp>
      <p:sp>
        <p:nvSpPr>
          <p:cNvPr id="5" name="Shape 3"/>
          <p:cNvSpPr/>
          <p:nvPr/>
        </p:nvSpPr>
        <p:spPr>
          <a:xfrm>
            <a:off x="614839" y="1651040"/>
            <a:ext cx="13400723" cy="4963597"/>
          </a:xfrm>
          <a:prstGeom prst="roundRect">
            <a:avLst>
              <a:gd name="adj" fmla="val 470"/>
            </a:avLst>
          </a:prstGeom>
          <a:solidFill>
            <a:srgbClr val="F2F2F2"/>
          </a:solidFill>
          <a:ln/>
        </p:spPr>
        <p:txBody>
          <a:bodyPr/>
          <a:lstStyle/>
          <a:p>
            <a:endParaRPr lang="en-IN"/>
          </a:p>
        </p:txBody>
      </p:sp>
      <p:sp>
        <p:nvSpPr>
          <p:cNvPr id="6" name="Text 4"/>
          <p:cNvSpPr/>
          <p:nvPr/>
        </p:nvSpPr>
        <p:spPr>
          <a:xfrm>
            <a:off x="770453" y="1767721"/>
            <a:ext cx="13089493" cy="4730234"/>
          </a:xfrm>
          <a:prstGeom prst="rect">
            <a:avLst/>
          </a:prstGeom>
          <a:noFill/>
          <a:ln/>
        </p:spPr>
        <p:txBody>
          <a:bodyPr wrap="square" lIns="0" tIns="0" rIns="0" bIns="0" rtlCol="0" anchor="t"/>
          <a:lstStyle/>
          <a:p>
            <a:pPr marL="0" indent="0" algn="l">
              <a:lnSpc>
                <a:spcPts val="19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COPY INTO sales.transactions(  transaction_id,   customer_id,  transaction_date,  amount,  status)FROM (  SELECT     $1,    $2,    TO_DATE($3, 'MM/DD/YYYY'),    TO_DECIMAL($4, 10, 2),    CASE WHEN $5 = 'C' THEN 'COMPLETED'          WHEN $5 = 'P' THEN 'PENDING'         ELSE 'UNKNOWN' END  FROM @my_s3_stage/transactions/)FILE_FORMAT = (FORMAT_NAME = my_csv_format);</a:t>
            </a:r>
            <a:endParaRPr lang="en-US" sz="1200" dirty="0"/>
          </a:p>
        </p:txBody>
      </p:sp>
      <p:sp>
        <p:nvSpPr>
          <p:cNvPr id="7" name="Shape 5"/>
          <p:cNvSpPr/>
          <p:nvPr/>
        </p:nvSpPr>
        <p:spPr>
          <a:xfrm>
            <a:off x="622578" y="6789658"/>
            <a:ext cx="13385244" cy="1010603"/>
          </a:xfrm>
          <a:prstGeom prst="roundRect">
            <a:avLst>
              <a:gd name="adj" fmla="val 6470"/>
            </a:avLst>
          </a:prstGeom>
          <a:solidFill>
            <a:srgbClr val="FFFFFF"/>
          </a:solidFill>
          <a:ln w="22860">
            <a:solidFill>
              <a:srgbClr val="C5D2CF"/>
            </a:solidFill>
            <a:prstDash val="solid"/>
          </a:ln>
        </p:spPr>
        <p:txBody>
          <a:bodyPr/>
          <a:lstStyle/>
          <a:p>
            <a:endParaRPr lang="en-IN"/>
          </a:p>
        </p:txBody>
      </p:sp>
      <p:pic>
        <p:nvPicPr>
          <p:cNvPr id="8" name="Image 0" descr="preencoded.png"/>
          <p:cNvPicPr>
            <a:picLocks noChangeAspect="1"/>
          </p:cNvPicPr>
          <p:nvPr/>
        </p:nvPicPr>
        <p:blipFill>
          <a:blip r:embed="rId3"/>
          <a:stretch>
            <a:fillRect/>
          </a:stretch>
        </p:blipFill>
        <p:spPr>
          <a:xfrm>
            <a:off x="552093" y="6719173"/>
            <a:ext cx="186690" cy="186690"/>
          </a:xfrm>
          <a:prstGeom prst="rect">
            <a:avLst/>
          </a:prstGeom>
        </p:spPr>
      </p:pic>
      <p:pic>
        <p:nvPicPr>
          <p:cNvPr id="9" name="Image 1" descr="preencoded.png"/>
          <p:cNvPicPr>
            <a:picLocks noChangeAspect="1"/>
          </p:cNvPicPr>
          <p:nvPr/>
        </p:nvPicPr>
        <p:blipFill>
          <a:blip r:embed="rId3"/>
          <a:stretch>
            <a:fillRect/>
          </a:stretch>
        </p:blipFill>
        <p:spPr>
          <a:xfrm>
            <a:off x="13891617" y="7684056"/>
            <a:ext cx="186690" cy="186690"/>
          </a:xfrm>
          <a:prstGeom prst="rect">
            <a:avLst/>
          </a:prstGeom>
        </p:spPr>
      </p:pic>
      <p:sp>
        <p:nvSpPr>
          <p:cNvPr id="10" name="Text 6"/>
          <p:cNvSpPr/>
          <p:nvPr/>
        </p:nvSpPr>
        <p:spPr>
          <a:xfrm>
            <a:off x="878919" y="7046000"/>
            <a:ext cx="12872561" cy="497919"/>
          </a:xfrm>
          <a:prstGeom prst="rect">
            <a:avLst/>
          </a:prstGeom>
          <a:noFill/>
          <a:ln/>
        </p:spPr>
        <p:txBody>
          <a:bodyPr wrap="square" lIns="0" tIns="0" rIns="0" bIns="0" rtlCol="0" anchor="t"/>
          <a:lstStyle/>
          <a:p>
            <a:pPr marL="0" indent="0" algn="l">
              <a:lnSpc>
                <a:spcPts val="1950"/>
              </a:lnSpc>
              <a:buNone/>
            </a:pPr>
            <a:r>
              <a:rPr lang="en-US" sz="1200" dirty="0">
                <a:solidFill>
                  <a:srgbClr val="2C3249"/>
                </a:solidFill>
                <a:latin typeface="Martel Sans" pitchFamily="34" charset="0"/>
                <a:ea typeface="Martel Sans" pitchFamily="34" charset="-122"/>
                <a:cs typeface="Martel Sans" pitchFamily="34" charset="-120"/>
              </a:rPr>
              <a:t>This approach, known as "ELT" (Extract, Load, Transform), leverages Snowflake's compute resources for transformation rather than external tools, simplifying your data pipeline and reducing points of failure.</a:t>
            </a:r>
            <a:endParaRPr lang="en-US" sz="1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923449"/>
            <a:ext cx="802505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Automating Ingestion with Snowpipe</a:t>
            </a:r>
            <a:endParaRPr lang="en-US" sz="3900" dirty="0"/>
          </a:p>
        </p:txBody>
      </p:sp>
      <p:sp>
        <p:nvSpPr>
          <p:cNvPr id="3" name="Text 1"/>
          <p:cNvSpPr/>
          <p:nvPr/>
        </p:nvSpPr>
        <p:spPr>
          <a:xfrm>
            <a:off x="793790" y="203954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What is Snowpipe?</a:t>
            </a:r>
            <a:endParaRPr lang="en-US" sz="1950" dirty="0"/>
          </a:p>
        </p:txBody>
      </p:sp>
      <p:sp>
        <p:nvSpPr>
          <p:cNvPr id="4" name="Text 2"/>
          <p:cNvSpPr/>
          <p:nvPr/>
        </p:nvSpPr>
        <p:spPr>
          <a:xfrm>
            <a:off x="793790" y="2548057"/>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Snowflake's serverless, near real-time continuous data ingestion service.</a:t>
            </a:r>
            <a:endParaRPr lang="en-US" sz="1550" dirty="0"/>
          </a:p>
        </p:txBody>
      </p:sp>
      <p:sp>
        <p:nvSpPr>
          <p:cNvPr id="5" name="Text 3"/>
          <p:cNvSpPr/>
          <p:nvPr/>
        </p:nvSpPr>
        <p:spPr>
          <a:xfrm>
            <a:off x="793790" y="336173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Automatically loads new files as they arrive in your stage</a:t>
            </a:r>
            <a:endParaRPr lang="en-US" sz="1550" dirty="0"/>
          </a:p>
        </p:txBody>
      </p:sp>
      <p:sp>
        <p:nvSpPr>
          <p:cNvPr id="6" name="Text 4"/>
          <p:cNvSpPr/>
          <p:nvPr/>
        </p:nvSpPr>
        <p:spPr>
          <a:xfrm>
            <a:off x="793790" y="374868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Serverless compute - no warehouse required</a:t>
            </a:r>
            <a:endParaRPr lang="en-US" sz="1550" dirty="0"/>
          </a:p>
        </p:txBody>
      </p:sp>
      <p:sp>
        <p:nvSpPr>
          <p:cNvPr id="7" name="Text 5"/>
          <p:cNvSpPr/>
          <p:nvPr/>
        </p:nvSpPr>
        <p:spPr>
          <a:xfrm>
            <a:off x="793790" y="4135636"/>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Pay only for the data processed</a:t>
            </a:r>
            <a:endParaRPr lang="en-US" sz="1550" dirty="0"/>
          </a:p>
        </p:txBody>
      </p:sp>
      <p:sp>
        <p:nvSpPr>
          <p:cNvPr id="8" name="Text 6"/>
          <p:cNvSpPr/>
          <p:nvPr/>
        </p:nvSpPr>
        <p:spPr>
          <a:xfrm>
            <a:off x="793790" y="452258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Designed for frequent, smaller loads</a:t>
            </a:r>
            <a:endParaRPr lang="en-US" sz="1550" dirty="0"/>
          </a:p>
        </p:txBody>
      </p:sp>
      <p:sp>
        <p:nvSpPr>
          <p:cNvPr id="9" name="Text 7"/>
          <p:cNvSpPr/>
          <p:nvPr/>
        </p:nvSpPr>
        <p:spPr>
          <a:xfrm>
            <a:off x="7564874" y="203954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Implementation</a:t>
            </a:r>
            <a:endParaRPr lang="en-US" sz="1950" dirty="0"/>
          </a:p>
        </p:txBody>
      </p:sp>
      <p:sp>
        <p:nvSpPr>
          <p:cNvPr id="10" name="Shape 8"/>
          <p:cNvSpPr/>
          <p:nvPr/>
        </p:nvSpPr>
        <p:spPr>
          <a:xfrm>
            <a:off x="7564874" y="2572941"/>
            <a:ext cx="6279356" cy="2520434"/>
          </a:xfrm>
          <a:prstGeom prst="roundRect">
            <a:avLst>
              <a:gd name="adj" fmla="val 3307"/>
            </a:avLst>
          </a:prstGeom>
          <a:solidFill>
            <a:srgbClr val="F2F2F2"/>
          </a:solidFill>
          <a:ln/>
        </p:spPr>
        <p:txBody>
          <a:bodyPr/>
          <a:lstStyle/>
          <a:p>
            <a:endParaRPr lang="en-IN"/>
          </a:p>
        </p:txBody>
      </p:sp>
      <p:sp>
        <p:nvSpPr>
          <p:cNvPr id="11" name="Shape 9"/>
          <p:cNvSpPr/>
          <p:nvPr/>
        </p:nvSpPr>
        <p:spPr>
          <a:xfrm>
            <a:off x="7554992" y="2572941"/>
            <a:ext cx="6299121" cy="2520434"/>
          </a:xfrm>
          <a:prstGeom prst="roundRect">
            <a:avLst>
              <a:gd name="adj" fmla="val 1181"/>
            </a:avLst>
          </a:prstGeom>
          <a:solidFill>
            <a:srgbClr val="F2F2F2"/>
          </a:solidFill>
          <a:ln/>
        </p:spPr>
        <p:txBody>
          <a:bodyPr/>
          <a:lstStyle/>
          <a:p>
            <a:endParaRPr lang="en-IN"/>
          </a:p>
        </p:txBody>
      </p:sp>
      <p:sp>
        <p:nvSpPr>
          <p:cNvPr id="12" name="Text 10"/>
          <p:cNvSpPr/>
          <p:nvPr/>
        </p:nvSpPr>
        <p:spPr>
          <a:xfrm>
            <a:off x="7753350" y="2721769"/>
            <a:ext cx="5902404" cy="222277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 Create the pipeCREATE PIPE sales.transactions_pipe AUTO_INGEST = TRUEASCOPY INTO sales.transactionsFROM @my_s3_stage/transactions/FILE_FORMAT = (FORMAT_NAME = my_csv_format);</a:t>
            </a:r>
            <a:endParaRPr lang="en-US" sz="1550" dirty="0"/>
          </a:p>
        </p:txBody>
      </p:sp>
      <p:sp>
        <p:nvSpPr>
          <p:cNvPr id="13" name="Text 11"/>
          <p:cNvSpPr/>
          <p:nvPr/>
        </p:nvSpPr>
        <p:spPr>
          <a:xfrm>
            <a:off x="7564874" y="5316617"/>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When AUTO_INGEST=TRUE, Snowflake creates an SQS notification integration. Configure your S3 bucket to send notifications when new files arrive.</a:t>
            </a:r>
            <a:endParaRPr lang="en-US" sz="1550" dirty="0"/>
          </a:p>
        </p:txBody>
      </p:sp>
      <p:sp>
        <p:nvSpPr>
          <p:cNvPr id="14" name="Text 12"/>
          <p:cNvSpPr/>
          <p:nvPr/>
        </p:nvSpPr>
        <p:spPr>
          <a:xfrm>
            <a:off x="793790" y="667107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Snowpipe is ideal for applications requiring fresh data with minimal latency, such as real-time dashboards, operational reporting, and event-driven architectures.</a:t>
            </a:r>
            <a:endParaRPr lang="en-US" sz="15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23029" y="290751"/>
            <a:ext cx="3291364" cy="330517"/>
          </a:xfrm>
          <a:prstGeom prst="rect">
            <a:avLst/>
          </a:prstGeom>
          <a:noFill/>
          <a:ln/>
        </p:spPr>
        <p:txBody>
          <a:bodyPr wrap="none" lIns="0" tIns="0" rIns="0" bIns="0" rtlCol="0" anchor="t"/>
          <a:lstStyle/>
          <a:p>
            <a:pPr marL="0" indent="0" algn="l">
              <a:lnSpc>
                <a:spcPts val="2600"/>
              </a:lnSpc>
              <a:buNone/>
            </a:pPr>
            <a:r>
              <a:rPr lang="en-US" sz="2050" dirty="0">
                <a:solidFill>
                  <a:srgbClr val="272D45"/>
                </a:solidFill>
                <a:latin typeface="Kanit Light" pitchFamily="34" charset="0"/>
                <a:ea typeface="Kanit Light" pitchFamily="34" charset="-122"/>
                <a:cs typeface="Kanit Light" pitchFamily="34" charset="-120"/>
              </a:rPr>
              <a:t>Bulk vs. Continuous Loading</a:t>
            </a:r>
            <a:endParaRPr lang="en-US" sz="2050" dirty="0"/>
          </a:p>
        </p:txBody>
      </p:sp>
      <p:sp>
        <p:nvSpPr>
          <p:cNvPr id="3" name="Shape 1"/>
          <p:cNvSpPr/>
          <p:nvPr/>
        </p:nvSpPr>
        <p:spPr>
          <a:xfrm>
            <a:off x="423029" y="832723"/>
            <a:ext cx="6839307" cy="1722239"/>
          </a:xfrm>
          <a:prstGeom prst="roundRect">
            <a:avLst>
              <a:gd name="adj" fmla="val 4247"/>
            </a:avLst>
          </a:prstGeom>
          <a:solidFill>
            <a:srgbClr val="FFFFFF"/>
          </a:solidFill>
          <a:ln w="15240">
            <a:solidFill>
              <a:srgbClr val="C5D2CF"/>
            </a:solidFill>
            <a:prstDash val="solid"/>
          </a:ln>
        </p:spPr>
        <p:txBody>
          <a:bodyPr/>
          <a:lstStyle/>
          <a:p>
            <a:endParaRPr lang="en-IN"/>
          </a:p>
        </p:txBody>
      </p:sp>
      <p:sp>
        <p:nvSpPr>
          <p:cNvPr id="4" name="Shape 2"/>
          <p:cNvSpPr/>
          <p:nvPr/>
        </p:nvSpPr>
        <p:spPr>
          <a:xfrm>
            <a:off x="407789" y="832723"/>
            <a:ext cx="60960" cy="1722239"/>
          </a:xfrm>
          <a:prstGeom prst="roundRect">
            <a:avLst>
              <a:gd name="adj" fmla="val 72871"/>
            </a:avLst>
          </a:prstGeom>
          <a:solidFill>
            <a:srgbClr val="437066"/>
          </a:solidFill>
          <a:ln/>
        </p:spPr>
        <p:txBody>
          <a:bodyPr/>
          <a:lstStyle/>
          <a:p>
            <a:endParaRPr lang="en-IN"/>
          </a:p>
        </p:txBody>
      </p:sp>
      <p:sp>
        <p:nvSpPr>
          <p:cNvPr id="5" name="Text 3"/>
          <p:cNvSpPr/>
          <p:nvPr/>
        </p:nvSpPr>
        <p:spPr>
          <a:xfrm>
            <a:off x="589717" y="953691"/>
            <a:ext cx="2462093" cy="165140"/>
          </a:xfrm>
          <a:prstGeom prst="rect">
            <a:avLst/>
          </a:prstGeom>
          <a:noFill/>
          <a:ln/>
        </p:spPr>
        <p:txBody>
          <a:bodyPr wrap="none" lIns="0" tIns="0" rIns="0" bIns="0" rtlCol="0" anchor="t"/>
          <a:lstStyle/>
          <a:p>
            <a:pPr marL="0" indent="0" algn="l">
              <a:lnSpc>
                <a:spcPts val="1300"/>
              </a:lnSpc>
              <a:buNone/>
            </a:pPr>
            <a:r>
              <a:rPr lang="en-US" sz="1000" dirty="0">
                <a:solidFill>
                  <a:srgbClr val="2C3249"/>
                </a:solidFill>
                <a:latin typeface="Kanit Light" pitchFamily="34" charset="0"/>
                <a:ea typeface="Kanit Light" pitchFamily="34" charset="-122"/>
                <a:cs typeface="Kanit Light" pitchFamily="34" charset="-120"/>
              </a:rPr>
              <a:t>Bulk Loading (COPY INTO with Warehouse)</a:t>
            </a:r>
            <a:endParaRPr lang="en-US" sz="1000" dirty="0"/>
          </a:p>
        </p:txBody>
      </p:sp>
      <p:sp>
        <p:nvSpPr>
          <p:cNvPr id="6" name="Text 4"/>
          <p:cNvSpPr/>
          <p:nvPr/>
        </p:nvSpPr>
        <p:spPr>
          <a:xfrm>
            <a:off x="589717" y="1182172"/>
            <a:ext cx="6551652" cy="169069"/>
          </a:xfrm>
          <a:prstGeom prst="rect">
            <a:avLst/>
          </a:prstGeom>
          <a:noFill/>
          <a:ln/>
        </p:spPr>
        <p:txBody>
          <a:bodyPr wrap="none" lIns="0" tIns="0" rIns="0" bIns="0" rtlCol="0" anchor="t"/>
          <a:lstStyle/>
          <a:p>
            <a:pPr marL="0" indent="0" algn="l">
              <a:lnSpc>
                <a:spcPts val="1300"/>
              </a:lnSpc>
              <a:buNone/>
            </a:pPr>
            <a:r>
              <a:rPr lang="en-US" sz="800" dirty="0">
                <a:solidFill>
                  <a:srgbClr val="2C3249"/>
                </a:solidFill>
                <a:latin typeface="Martel Sans" pitchFamily="34" charset="0"/>
                <a:ea typeface="Martel Sans" pitchFamily="34" charset="-122"/>
                <a:cs typeface="Martel Sans" pitchFamily="34" charset="-120"/>
              </a:rPr>
              <a:t>Best for:</a:t>
            </a:r>
            <a:endParaRPr lang="en-US" sz="800" dirty="0"/>
          </a:p>
        </p:txBody>
      </p:sp>
      <p:sp>
        <p:nvSpPr>
          <p:cNvPr id="7" name="Text 5"/>
          <p:cNvSpPr/>
          <p:nvPr/>
        </p:nvSpPr>
        <p:spPr>
          <a:xfrm>
            <a:off x="589717" y="1414582"/>
            <a:ext cx="6551652" cy="169069"/>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C3249"/>
                </a:solidFill>
                <a:latin typeface="Martel Sans" pitchFamily="34" charset="0"/>
                <a:ea typeface="Martel Sans" pitchFamily="34" charset="-122"/>
                <a:cs typeface="Martel Sans" pitchFamily="34" charset="-120"/>
              </a:rPr>
              <a:t>Large historical data loads</a:t>
            </a:r>
            <a:endParaRPr lang="en-US" sz="800" dirty="0"/>
          </a:p>
        </p:txBody>
      </p:sp>
      <p:sp>
        <p:nvSpPr>
          <p:cNvPr id="8" name="Text 6"/>
          <p:cNvSpPr/>
          <p:nvPr/>
        </p:nvSpPr>
        <p:spPr>
          <a:xfrm>
            <a:off x="589717" y="1620560"/>
            <a:ext cx="6551652" cy="169069"/>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C3249"/>
                </a:solidFill>
                <a:latin typeface="Martel Sans" pitchFamily="34" charset="0"/>
                <a:ea typeface="Martel Sans" pitchFamily="34" charset="-122"/>
                <a:cs typeface="Martel Sans" pitchFamily="34" charset="-120"/>
              </a:rPr>
              <a:t>Regular batch processing (daily, hourly)</a:t>
            </a:r>
            <a:endParaRPr lang="en-US" sz="800" dirty="0"/>
          </a:p>
        </p:txBody>
      </p:sp>
      <p:sp>
        <p:nvSpPr>
          <p:cNvPr id="9" name="Text 7"/>
          <p:cNvSpPr/>
          <p:nvPr/>
        </p:nvSpPr>
        <p:spPr>
          <a:xfrm>
            <a:off x="589717" y="1826538"/>
            <a:ext cx="6551652" cy="169069"/>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C3249"/>
                </a:solidFill>
                <a:latin typeface="Martel Sans" pitchFamily="34" charset="0"/>
                <a:ea typeface="Martel Sans" pitchFamily="34" charset="-122"/>
                <a:cs typeface="Martel Sans" pitchFamily="34" charset="-120"/>
              </a:rPr>
              <a:t>When data freshness can wait for batch windows</a:t>
            </a:r>
            <a:endParaRPr lang="en-US" sz="800" dirty="0"/>
          </a:p>
        </p:txBody>
      </p:sp>
      <p:sp>
        <p:nvSpPr>
          <p:cNvPr id="10" name="Text 8"/>
          <p:cNvSpPr/>
          <p:nvPr/>
        </p:nvSpPr>
        <p:spPr>
          <a:xfrm>
            <a:off x="589717" y="2032516"/>
            <a:ext cx="6551652" cy="169069"/>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C3249"/>
                </a:solidFill>
                <a:latin typeface="Martel Sans" pitchFamily="34" charset="0"/>
                <a:ea typeface="Martel Sans" pitchFamily="34" charset="-122"/>
                <a:cs typeface="Martel Sans" pitchFamily="34" charset="-120"/>
              </a:rPr>
              <a:t>Complex transformations during load</a:t>
            </a:r>
            <a:endParaRPr lang="en-US" sz="800" dirty="0"/>
          </a:p>
        </p:txBody>
      </p:sp>
      <p:sp>
        <p:nvSpPr>
          <p:cNvPr id="11" name="Text 9"/>
          <p:cNvSpPr/>
          <p:nvPr/>
        </p:nvSpPr>
        <p:spPr>
          <a:xfrm>
            <a:off x="589717" y="2264926"/>
            <a:ext cx="6551652" cy="169069"/>
          </a:xfrm>
          <a:prstGeom prst="rect">
            <a:avLst/>
          </a:prstGeom>
          <a:noFill/>
          <a:ln/>
        </p:spPr>
        <p:txBody>
          <a:bodyPr wrap="none" lIns="0" tIns="0" rIns="0" bIns="0" rtlCol="0" anchor="t"/>
          <a:lstStyle/>
          <a:p>
            <a:pPr marL="0" indent="0" algn="l">
              <a:lnSpc>
                <a:spcPts val="1300"/>
              </a:lnSpc>
              <a:buNone/>
            </a:pPr>
            <a:r>
              <a:rPr lang="en-US" sz="800" dirty="0">
                <a:solidFill>
                  <a:srgbClr val="2C3249"/>
                </a:solidFill>
                <a:latin typeface="Martel Sans" pitchFamily="34" charset="0"/>
                <a:ea typeface="Martel Sans" pitchFamily="34" charset="-122"/>
                <a:cs typeface="Martel Sans" pitchFamily="34" charset="-120"/>
              </a:rPr>
              <a:t>Uses a virtual warehouse for parallelized processing power</a:t>
            </a:r>
            <a:endParaRPr lang="en-US" sz="800" dirty="0"/>
          </a:p>
        </p:txBody>
      </p:sp>
      <p:sp>
        <p:nvSpPr>
          <p:cNvPr id="12" name="Shape 10"/>
          <p:cNvSpPr/>
          <p:nvPr/>
        </p:nvSpPr>
        <p:spPr>
          <a:xfrm>
            <a:off x="7368064" y="832723"/>
            <a:ext cx="6839307" cy="1722239"/>
          </a:xfrm>
          <a:prstGeom prst="roundRect">
            <a:avLst>
              <a:gd name="adj" fmla="val 4247"/>
            </a:avLst>
          </a:prstGeom>
          <a:solidFill>
            <a:srgbClr val="FFFFFF"/>
          </a:solidFill>
          <a:ln w="15240">
            <a:solidFill>
              <a:srgbClr val="C5D2CF"/>
            </a:solidFill>
            <a:prstDash val="solid"/>
          </a:ln>
        </p:spPr>
        <p:txBody>
          <a:bodyPr/>
          <a:lstStyle/>
          <a:p>
            <a:endParaRPr lang="en-IN"/>
          </a:p>
        </p:txBody>
      </p:sp>
      <p:sp>
        <p:nvSpPr>
          <p:cNvPr id="13" name="Shape 11"/>
          <p:cNvSpPr/>
          <p:nvPr/>
        </p:nvSpPr>
        <p:spPr>
          <a:xfrm>
            <a:off x="7352824" y="832723"/>
            <a:ext cx="60960" cy="1722239"/>
          </a:xfrm>
          <a:prstGeom prst="roundRect">
            <a:avLst>
              <a:gd name="adj" fmla="val 72871"/>
            </a:avLst>
          </a:prstGeom>
          <a:solidFill>
            <a:srgbClr val="437066"/>
          </a:solidFill>
          <a:ln/>
        </p:spPr>
        <p:txBody>
          <a:bodyPr/>
          <a:lstStyle/>
          <a:p>
            <a:endParaRPr lang="en-IN"/>
          </a:p>
        </p:txBody>
      </p:sp>
      <p:sp>
        <p:nvSpPr>
          <p:cNvPr id="14" name="Text 12"/>
          <p:cNvSpPr/>
          <p:nvPr/>
        </p:nvSpPr>
        <p:spPr>
          <a:xfrm>
            <a:off x="7534751" y="953691"/>
            <a:ext cx="1853684" cy="165140"/>
          </a:xfrm>
          <a:prstGeom prst="rect">
            <a:avLst/>
          </a:prstGeom>
          <a:noFill/>
          <a:ln/>
        </p:spPr>
        <p:txBody>
          <a:bodyPr wrap="none" lIns="0" tIns="0" rIns="0" bIns="0" rtlCol="0" anchor="t"/>
          <a:lstStyle/>
          <a:p>
            <a:pPr marL="0" indent="0" algn="l">
              <a:lnSpc>
                <a:spcPts val="1300"/>
              </a:lnSpc>
              <a:buNone/>
            </a:pPr>
            <a:r>
              <a:rPr lang="en-US" sz="1000" dirty="0">
                <a:solidFill>
                  <a:srgbClr val="2C3249"/>
                </a:solidFill>
                <a:latin typeface="Kanit Light" pitchFamily="34" charset="0"/>
                <a:ea typeface="Kanit Light" pitchFamily="34" charset="-122"/>
                <a:cs typeface="Kanit Light" pitchFamily="34" charset="-120"/>
              </a:rPr>
              <a:t>Continuous Loading (Snowpipe)</a:t>
            </a:r>
            <a:endParaRPr lang="en-US" sz="1000" dirty="0"/>
          </a:p>
        </p:txBody>
      </p:sp>
      <p:sp>
        <p:nvSpPr>
          <p:cNvPr id="15" name="Text 13"/>
          <p:cNvSpPr/>
          <p:nvPr/>
        </p:nvSpPr>
        <p:spPr>
          <a:xfrm>
            <a:off x="7534751" y="1182172"/>
            <a:ext cx="6551652" cy="169069"/>
          </a:xfrm>
          <a:prstGeom prst="rect">
            <a:avLst/>
          </a:prstGeom>
          <a:noFill/>
          <a:ln/>
        </p:spPr>
        <p:txBody>
          <a:bodyPr wrap="none" lIns="0" tIns="0" rIns="0" bIns="0" rtlCol="0" anchor="t"/>
          <a:lstStyle/>
          <a:p>
            <a:pPr marL="0" indent="0" algn="l">
              <a:lnSpc>
                <a:spcPts val="1300"/>
              </a:lnSpc>
              <a:buNone/>
            </a:pPr>
            <a:r>
              <a:rPr lang="en-US" sz="800" dirty="0">
                <a:solidFill>
                  <a:srgbClr val="2C3249"/>
                </a:solidFill>
                <a:latin typeface="Martel Sans" pitchFamily="34" charset="0"/>
                <a:ea typeface="Martel Sans" pitchFamily="34" charset="-122"/>
                <a:cs typeface="Martel Sans" pitchFamily="34" charset="-120"/>
              </a:rPr>
              <a:t>Best for:</a:t>
            </a:r>
            <a:endParaRPr lang="en-US" sz="800" dirty="0"/>
          </a:p>
        </p:txBody>
      </p:sp>
      <p:sp>
        <p:nvSpPr>
          <p:cNvPr id="16" name="Text 14"/>
          <p:cNvSpPr/>
          <p:nvPr/>
        </p:nvSpPr>
        <p:spPr>
          <a:xfrm>
            <a:off x="7534751" y="1414582"/>
            <a:ext cx="6551652" cy="169069"/>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C3249"/>
                </a:solidFill>
                <a:latin typeface="Martel Sans" pitchFamily="34" charset="0"/>
                <a:ea typeface="Martel Sans" pitchFamily="34" charset="-122"/>
                <a:cs typeface="Martel Sans" pitchFamily="34" charset="-120"/>
              </a:rPr>
              <a:t>Continuous streams of smaller files</a:t>
            </a:r>
            <a:endParaRPr lang="en-US" sz="800" dirty="0"/>
          </a:p>
        </p:txBody>
      </p:sp>
      <p:sp>
        <p:nvSpPr>
          <p:cNvPr id="17" name="Text 15"/>
          <p:cNvSpPr/>
          <p:nvPr/>
        </p:nvSpPr>
        <p:spPr>
          <a:xfrm>
            <a:off x="7534751" y="1620560"/>
            <a:ext cx="6551652" cy="169069"/>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C3249"/>
                </a:solidFill>
                <a:latin typeface="Martel Sans" pitchFamily="34" charset="0"/>
                <a:ea typeface="Martel Sans" pitchFamily="34" charset="-122"/>
                <a:cs typeface="Martel Sans" pitchFamily="34" charset="-120"/>
              </a:rPr>
              <a:t>Near real-time data availability requirements</a:t>
            </a:r>
            <a:endParaRPr lang="en-US" sz="800" dirty="0"/>
          </a:p>
        </p:txBody>
      </p:sp>
      <p:sp>
        <p:nvSpPr>
          <p:cNvPr id="18" name="Text 16"/>
          <p:cNvSpPr/>
          <p:nvPr/>
        </p:nvSpPr>
        <p:spPr>
          <a:xfrm>
            <a:off x="7534751" y="1826538"/>
            <a:ext cx="6551652" cy="169069"/>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C3249"/>
                </a:solidFill>
                <a:latin typeface="Martel Sans" pitchFamily="34" charset="0"/>
                <a:ea typeface="Martel Sans" pitchFamily="34" charset="-122"/>
                <a:cs typeface="Martel Sans" pitchFamily="34" charset="-120"/>
              </a:rPr>
              <a:t>Serverless operations (no warehouse management)</a:t>
            </a:r>
            <a:endParaRPr lang="en-US" sz="800" dirty="0"/>
          </a:p>
        </p:txBody>
      </p:sp>
      <p:sp>
        <p:nvSpPr>
          <p:cNvPr id="19" name="Text 17"/>
          <p:cNvSpPr/>
          <p:nvPr/>
        </p:nvSpPr>
        <p:spPr>
          <a:xfrm>
            <a:off x="7534751" y="2032516"/>
            <a:ext cx="6551652" cy="169069"/>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C3249"/>
                </a:solidFill>
                <a:latin typeface="Martel Sans" pitchFamily="34" charset="0"/>
                <a:ea typeface="Martel Sans" pitchFamily="34" charset="-122"/>
                <a:cs typeface="Martel Sans" pitchFamily="34" charset="-120"/>
              </a:rPr>
              <a:t>Microservices and event-driven architectures</a:t>
            </a:r>
            <a:endParaRPr lang="en-US" sz="800" dirty="0"/>
          </a:p>
        </p:txBody>
      </p:sp>
      <p:sp>
        <p:nvSpPr>
          <p:cNvPr id="20" name="Text 18"/>
          <p:cNvSpPr/>
          <p:nvPr/>
        </p:nvSpPr>
        <p:spPr>
          <a:xfrm>
            <a:off x="7534751" y="2264926"/>
            <a:ext cx="6551652" cy="169069"/>
          </a:xfrm>
          <a:prstGeom prst="rect">
            <a:avLst/>
          </a:prstGeom>
          <a:noFill/>
          <a:ln/>
        </p:spPr>
        <p:txBody>
          <a:bodyPr wrap="none" lIns="0" tIns="0" rIns="0" bIns="0" rtlCol="0" anchor="t"/>
          <a:lstStyle/>
          <a:p>
            <a:pPr marL="0" indent="0" algn="l">
              <a:lnSpc>
                <a:spcPts val="1300"/>
              </a:lnSpc>
              <a:buNone/>
            </a:pPr>
            <a:r>
              <a:rPr lang="en-US" sz="800" dirty="0">
                <a:solidFill>
                  <a:srgbClr val="2C3249"/>
                </a:solidFill>
                <a:latin typeface="Martel Sans" pitchFamily="34" charset="0"/>
                <a:ea typeface="Martel Sans" pitchFamily="34" charset="-122"/>
                <a:cs typeface="Martel Sans" pitchFamily="34" charset="-120"/>
              </a:rPr>
              <a:t>Automatically processes files as they arrive in your stage</a:t>
            </a:r>
            <a:endParaRPr lang="en-US" sz="800" dirty="0"/>
          </a:p>
        </p:txBody>
      </p:sp>
      <p:pic>
        <p:nvPicPr>
          <p:cNvPr id="21" name="Image 0" descr="preencoded.png"/>
          <p:cNvPicPr>
            <a:picLocks noChangeAspect="1"/>
          </p:cNvPicPr>
          <p:nvPr/>
        </p:nvPicPr>
        <p:blipFill>
          <a:blip r:embed="rId3"/>
          <a:stretch>
            <a:fillRect/>
          </a:stretch>
        </p:blipFill>
        <p:spPr>
          <a:xfrm>
            <a:off x="423029" y="2673906"/>
            <a:ext cx="13784342" cy="771917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2375416" y="2800112"/>
            <a:ext cx="9879568" cy="620078"/>
          </a:xfrm>
          <a:prstGeom prst="rect">
            <a:avLst/>
          </a:prstGeom>
          <a:noFill/>
          <a:ln/>
        </p:spPr>
        <p:txBody>
          <a:bodyPr wrap="none" lIns="0" tIns="0" rIns="0" bIns="0" rtlCol="0" anchor="t"/>
          <a:lstStyle/>
          <a:p>
            <a:pPr marL="0" indent="0" algn="ctr">
              <a:lnSpc>
                <a:spcPts val="4850"/>
              </a:lnSpc>
              <a:buNone/>
            </a:pPr>
            <a:r>
              <a:rPr lang="en-US" sz="3900" dirty="0">
                <a:solidFill>
                  <a:srgbClr val="FFFFFF"/>
                </a:solidFill>
                <a:latin typeface="Kanit Light" pitchFamily="34" charset="0"/>
                <a:ea typeface="Kanit Light" pitchFamily="34" charset="-122"/>
                <a:cs typeface="Kanit Light" pitchFamily="34" charset="-120"/>
              </a:rPr>
              <a:t>Module 5: Understanding Stages in Snowflake</a:t>
            </a:r>
            <a:endParaRPr lang="en-US" sz="3900" dirty="0"/>
          </a:p>
        </p:txBody>
      </p:sp>
      <p:sp>
        <p:nvSpPr>
          <p:cNvPr id="3" name="Text 1"/>
          <p:cNvSpPr/>
          <p:nvPr/>
        </p:nvSpPr>
        <p:spPr>
          <a:xfrm>
            <a:off x="793790" y="3717846"/>
            <a:ext cx="13042821" cy="1711642"/>
          </a:xfrm>
          <a:prstGeom prst="rect">
            <a:avLst/>
          </a:prstGeom>
          <a:noFill/>
          <a:ln/>
        </p:spPr>
        <p:txBody>
          <a:bodyPr wrap="square" lIns="0" tIns="0" rIns="0" bIns="0" rtlCol="0" anchor="t"/>
          <a:lstStyle/>
          <a:p>
            <a:pPr marL="0" indent="0" algn="ctr">
              <a:lnSpc>
                <a:spcPts val="6700"/>
              </a:lnSpc>
              <a:buNone/>
            </a:pPr>
            <a:r>
              <a:rPr lang="en-US" sz="5350" dirty="0">
                <a:solidFill>
                  <a:srgbClr val="FFFFFF"/>
                </a:solidFill>
                <a:latin typeface="Kanit Light" pitchFamily="34" charset="0"/>
                <a:ea typeface="Kanit Light" pitchFamily="34" charset="-122"/>
                <a:cs typeface="Kanit Light" pitchFamily="34" charset="-120"/>
              </a:rPr>
              <a:t>Mastering the staging areas for efficient data operations</a:t>
            </a:r>
            <a:endParaRPr lang="en-US" sz="53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3996" y="528042"/>
            <a:ext cx="6103263" cy="599599"/>
          </a:xfrm>
          <a:prstGeom prst="rect">
            <a:avLst/>
          </a:prstGeom>
          <a:noFill/>
          <a:ln/>
        </p:spPr>
        <p:txBody>
          <a:bodyPr wrap="none" lIns="0" tIns="0" rIns="0" bIns="0" rtlCol="0" anchor="t"/>
          <a:lstStyle/>
          <a:p>
            <a:pPr marL="0" indent="0" algn="l">
              <a:lnSpc>
                <a:spcPts val="4700"/>
              </a:lnSpc>
              <a:buNone/>
            </a:pPr>
            <a:r>
              <a:rPr lang="en-US" sz="3750" dirty="0">
                <a:solidFill>
                  <a:srgbClr val="272D45"/>
                </a:solidFill>
                <a:latin typeface="Kanit Light" pitchFamily="34" charset="0"/>
                <a:ea typeface="Kanit Light" pitchFamily="34" charset="-122"/>
                <a:cs typeface="Kanit Light" pitchFamily="34" charset="-120"/>
              </a:rPr>
              <a:t>Types of Stages in Snowflake</a:t>
            </a:r>
            <a:endParaRPr lang="en-US" sz="3750" dirty="0"/>
          </a:p>
        </p:txBody>
      </p:sp>
      <p:sp>
        <p:nvSpPr>
          <p:cNvPr id="4" name="Shape 1"/>
          <p:cNvSpPr/>
          <p:nvPr/>
        </p:nvSpPr>
        <p:spPr>
          <a:xfrm>
            <a:off x="6253996" y="1415415"/>
            <a:ext cx="7608808" cy="2291477"/>
          </a:xfrm>
          <a:prstGeom prst="roundRect">
            <a:avLst>
              <a:gd name="adj" fmla="val 3517"/>
            </a:avLst>
          </a:prstGeom>
          <a:solidFill>
            <a:srgbClr val="DFECE9"/>
          </a:solidFill>
          <a:ln w="7620">
            <a:solidFill>
              <a:srgbClr val="C5D2CF"/>
            </a:solidFill>
            <a:prstDash val="solid"/>
          </a:ln>
        </p:spPr>
        <p:txBody>
          <a:bodyPr/>
          <a:lstStyle/>
          <a:p>
            <a:endParaRPr lang="en-IN"/>
          </a:p>
        </p:txBody>
      </p:sp>
      <p:sp>
        <p:nvSpPr>
          <p:cNvPr id="5" name="Text 2"/>
          <p:cNvSpPr/>
          <p:nvPr/>
        </p:nvSpPr>
        <p:spPr>
          <a:xfrm>
            <a:off x="6453426" y="1614845"/>
            <a:ext cx="2398633" cy="299799"/>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Internal Stages</a:t>
            </a:r>
            <a:endParaRPr lang="en-US" sz="1850" dirty="0"/>
          </a:p>
        </p:txBody>
      </p:sp>
      <p:sp>
        <p:nvSpPr>
          <p:cNvPr id="6" name="Text 3"/>
          <p:cNvSpPr/>
          <p:nvPr/>
        </p:nvSpPr>
        <p:spPr>
          <a:xfrm>
            <a:off x="6453426" y="2029778"/>
            <a:ext cx="7209949" cy="307062"/>
          </a:xfrm>
          <a:prstGeom prst="rect">
            <a:avLst/>
          </a:prstGeom>
          <a:noFill/>
          <a:ln/>
        </p:spPr>
        <p:txBody>
          <a:bodyPr wrap="non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Storage locations managed directly by Snowflake.</a:t>
            </a:r>
            <a:endParaRPr lang="en-US" sz="1500" dirty="0"/>
          </a:p>
        </p:txBody>
      </p:sp>
      <p:sp>
        <p:nvSpPr>
          <p:cNvPr id="7" name="Text 4"/>
          <p:cNvSpPr/>
          <p:nvPr/>
        </p:nvSpPr>
        <p:spPr>
          <a:xfrm>
            <a:off x="6453426" y="2451973"/>
            <a:ext cx="7209949" cy="30706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C3249"/>
                </a:solidFill>
                <a:latin typeface="Martel Sans" pitchFamily="34" charset="0"/>
                <a:ea typeface="Martel Sans" pitchFamily="34" charset="-122"/>
                <a:cs typeface="Martel Sans" pitchFamily="34" charset="-120"/>
              </a:rPr>
              <a:t>User stages:</a:t>
            </a:r>
            <a:r>
              <a:rPr lang="en-US" sz="1500" dirty="0">
                <a:solidFill>
                  <a:srgbClr val="2C3249"/>
                </a:solidFill>
                <a:latin typeface="Martel Sans" pitchFamily="34" charset="0"/>
                <a:ea typeface="Martel Sans" pitchFamily="34" charset="-122"/>
                <a:cs typeface="Martel Sans" pitchFamily="34" charset="-120"/>
              </a:rPr>
              <a:t> @~/ (private to each user)</a:t>
            </a:r>
            <a:endParaRPr lang="en-US" sz="1500" dirty="0"/>
          </a:p>
        </p:txBody>
      </p:sp>
      <p:sp>
        <p:nvSpPr>
          <p:cNvPr id="8" name="Text 5"/>
          <p:cNvSpPr/>
          <p:nvPr/>
        </p:nvSpPr>
        <p:spPr>
          <a:xfrm>
            <a:off x="6453426" y="2826187"/>
            <a:ext cx="7209949" cy="30706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C3249"/>
                </a:solidFill>
                <a:latin typeface="Martel Sans" pitchFamily="34" charset="0"/>
                <a:ea typeface="Martel Sans" pitchFamily="34" charset="-122"/>
                <a:cs typeface="Martel Sans" pitchFamily="34" charset="-120"/>
              </a:rPr>
              <a:t>Table stages:</a:t>
            </a:r>
            <a:r>
              <a:rPr lang="en-US" sz="1500" dirty="0">
                <a:solidFill>
                  <a:srgbClr val="2C3249"/>
                </a:solidFill>
                <a:latin typeface="Martel Sans" pitchFamily="34" charset="0"/>
                <a:ea typeface="Martel Sans" pitchFamily="34" charset="-122"/>
                <a:cs typeface="Martel Sans" pitchFamily="34" charset="-120"/>
              </a:rPr>
              <a:t> @%table_name (associated with specific tables)</a:t>
            </a:r>
            <a:endParaRPr lang="en-US" sz="1500" dirty="0"/>
          </a:p>
        </p:txBody>
      </p:sp>
      <p:sp>
        <p:nvSpPr>
          <p:cNvPr id="9" name="Text 6"/>
          <p:cNvSpPr/>
          <p:nvPr/>
        </p:nvSpPr>
        <p:spPr>
          <a:xfrm>
            <a:off x="6453426" y="3200400"/>
            <a:ext cx="7209949" cy="30706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C3249"/>
                </a:solidFill>
                <a:latin typeface="Martel Sans" pitchFamily="34" charset="0"/>
                <a:ea typeface="Martel Sans" pitchFamily="34" charset="-122"/>
                <a:cs typeface="Martel Sans" pitchFamily="34" charset="-120"/>
              </a:rPr>
              <a:t>Named stages:</a:t>
            </a:r>
            <a:r>
              <a:rPr lang="en-US" sz="1500" dirty="0">
                <a:solidFill>
                  <a:srgbClr val="2C3249"/>
                </a:solidFill>
                <a:latin typeface="Martel Sans" pitchFamily="34" charset="0"/>
                <a:ea typeface="Martel Sans" pitchFamily="34" charset="-122"/>
                <a:cs typeface="Martel Sans" pitchFamily="34" charset="-120"/>
              </a:rPr>
              <a:t> @stage_name (accessible across the account)</a:t>
            </a:r>
            <a:endParaRPr lang="en-US" sz="1500" dirty="0"/>
          </a:p>
        </p:txBody>
      </p:sp>
      <p:sp>
        <p:nvSpPr>
          <p:cNvPr id="10" name="Shape 7"/>
          <p:cNvSpPr/>
          <p:nvPr/>
        </p:nvSpPr>
        <p:spPr>
          <a:xfrm>
            <a:off x="6253996" y="3898702"/>
            <a:ext cx="7608808" cy="2665690"/>
          </a:xfrm>
          <a:prstGeom prst="roundRect">
            <a:avLst>
              <a:gd name="adj" fmla="val 3024"/>
            </a:avLst>
          </a:prstGeom>
          <a:solidFill>
            <a:srgbClr val="DFECE9"/>
          </a:solidFill>
          <a:ln w="7620">
            <a:solidFill>
              <a:srgbClr val="C5D2CF"/>
            </a:solidFill>
            <a:prstDash val="solid"/>
          </a:ln>
        </p:spPr>
        <p:txBody>
          <a:bodyPr/>
          <a:lstStyle/>
          <a:p>
            <a:endParaRPr lang="en-IN"/>
          </a:p>
        </p:txBody>
      </p:sp>
      <p:sp>
        <p:nvSpPr>
          <p:cNvPr id="11" name="Text 8"/>
          <p:cNvSpPr/>
          <p:nvPr/>
        </p:nvSpPr>
        <p:spPr>
          <a:xfrm>
            <a:off x="6453426" y="4098131"/>
            <a:ext cx="2398633" cy="299799"/>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External Stages</a:t>
            </a:r>
            <a:endParaRPr lang="en-US" sz="1850" dirty="0"/>
          </a:p>
        </p:txBody>
      </p:sp>
      <p:sp>
        <p:nvSpPr>
          <p:cNvPr id="12" name="Text 9"/>
          <p:cNvSpPr/>
          <p:nvPr/>
        </p:nvSpPr>
        <p:spPr>
          <a:xfrm>
            <a:off x="6453426" y="4513064"/>
            <a:ext cx="7209949" cy="307062"/>
          </a:xfrm>
          <a:prstGeom prst="rect">
            <a:avLst/>
          </a:prstGeom>
          <a:noFill/>
          <a:ln/>
        </p:spPr>
        <p:txBody>
          <a:bodyPr wrap="non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References to external cloud storage services.</a:t>
            </a:r>
            <a:endParaRPr lang="en-US" sz="1500" dirty="0"/>
          </a:p>
        </p:txBody>
      </p:sp>
      <p:sp>
        <p:nvSpPr>
          <p:cNvPr id="13" name="Text 10"/>
          <p:cNvSpPr/>
          <p:nvPr/>
        </p:nvSpPr>
        <p:spPr>
          <a:xfrm>
            <a:off x="6453426" y="4935260"/>
            <a:ext cx="7209949"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AWS S3 buckets</a:t>
            </a:r>
            <a:endParaRPr lang="en-US" sz="1500" dirty="0"/>
          </a:p>
        </p:txBody>
      </p:sp>
      <p:sp>
        <p:nvSpPr>
          <p:cNvPr id="14" name="Text 11"/>
          <p:cNvSpPr/>
          <p:nvPr/>
        </p:nvSpPr>
        <p:spPr>
          <a:xfrm>
            <a:off x="6453426" y="5309473"/>
            <a:ext cx="7209949"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Google Cloud Storage</a:t>
            </a:r>
            <a:endParaRPr lang="en-US" sz="1500" dirty="0"/>
          </a:p>
        </p:txBody>
      </p:sp>
      <p:sp>
        <p:nvSpPr>
          <p:cNvPr id="15" name="Text 12"/>
          <p:cNvSpPr/>
          <p:nvPr/>
        </p:nvSpPr>
        <p:spPr>
          <a:xfrm>
            <a:off x="6453426" y="5683687"/>
            <a:ext cx="7209949"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Microsoft Azure Blob Storage</a:t>
            </a:r>
            <a:endParaRPr lang="en-US" sz="1500" dirty="0"/>
          </a:p>
        </p:txBody>
      </p:sp>
      <p:sp>
        <p:nvSpPr>
          <p:cNvPr id="16" name="Text 13"/>
          <p:cNvSpPr/>
          <p:nvPr/>
        </p:nvSpPr>
        <p:spPr>
          <a:xfrm>
            <a:off x="6453426" y="6057900"/>
            <a:ext cx="7209949"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Require proper authentication setup</a:t>
            </a:r>
            <a:endParaRPr lang="en-US" sz="1500" dirty="0"/>
          </a:p>
        </p:txBody>
      </p:sp>
      <p:sp>
        <p:nvSpPr>
          <p:cNvPr id="17" name="Text 14"/>
          <p:cNvSpPr/>
          <p:nvPr/>
        </p:nvSpPr>
        <p:spPr>
          <a:xfrm>
            <a:off x="6253996" y="6780252"/>
            <a:ext cx="7608808" cy="921187"/>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Stages serve as the intermediary locations where data resides before being loaded into Snowflake tables or after being unloaded from tables. They provide a structured way to organize your data movement operations.</a:t>
            </a:r>
            <a:endParaRPr lang="en-US" sz="15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2361" y="544711"/>
            <a:ext cx="6933128" cy="619125"/>
          </a:xfrm>
          <a:prstGeom prst="rect">
            <a:avLst/>
          </a:prstGeom>
          <a:noFill/>
          <a:ln/>
        </p:spPr>
        <p:txBody>
          <a:bodyPr wrap="none" lIns="0" tIns="0" rIns="0" bIns="0" rtlCol="0" anchor="t"/>
          <a:lstStyle/>
          <a:p>
            <a:pPr marL="0" indent="0" algn="l">
              <a:lnSpc>
                <a:spcPts val="4850"/>
              </a:lnSpc>
              <a:buNone/>
            </a:pPr>
            <a:r>
              <a:rPr lang="en-US" sz="3850" dirty="0">
                <a:solidFill>
                  <a:srgbClr val="272D45"/>
                </a:solidFill>
                <a:latin typeface="Kanit Light" pitchFamily="34" charset="0"/>
                <a:ea typeface="Kanit Light" pitchFamily="34" charset="-122"/>
                <a:cs typeface="Kanit Light" pitchFamily="34" charset="-120"/>
              </a:rPr>
              <a:t>Working with S3 External Stages</a:t>
            </a:r>
            <a:endParaRPr lang="en-US" sz="3850" dirty="0"/>
          </a:p>
        </p:txBody>
      </p:sp>
      <p:sp>
        <p:nvSpPr>
          <p:cNvPr id="3" name="Text 1"/>
          <p:cNvSpPr/>
          <p:nvPr/>
        </p:nvSpPr>
        <p:spPr>
          <a:xfrm>
            <a:off x="792361" y="1658898"/>
            <a:ext cx="2878098" cy="309563"/>
          </a:xfrm>
          <a:prstGeom prst="rect">
            <a:avLst/>
          </a:prstGeom>
          <a:noFill/>
          <a:ln/>
        </p:spPr>
        <p:txBody>
          <a:bodyPr wrap="none" lIns="0" tIns="0" rIns="0" bIns="0" rtlCol="0" anchor="t"/>
          <a:lstStyle/>
          <a:p>
            <a:pPr marL="0" indent="0" algn="l">
              <a:lnSpc>
                <a:spcPts val="2400"/>
              </a:lnSpc>
              <a:buNone/>
            </a:pPr>
            <a:r>
              <a:rPr lang="en-US" sz="1900" dirty="0">
                <a:solidFill>
                  <a:srgbClr val="272D45"/>
                </a:solidFill>
                <a:latin typeface="Kanit Light" pitchFamily="34" charset="0"/>
                <a:ea typeface="Kanit Light" pitchFamily="34" charset="-122"/>
                <a:cs typeface="Kanit Light" pitchFamily="34" charset="-120"/>
              </a:rPr>
              <a:t>Creating an External Stage</a:t>
            </a:r>
            <a:endParaRPr lang="en-US" sz="1900" dirty="0"/>
          </a:p>
        </p:txBody>
      </p:sp>
      <p:sp>
        <p:nvSpPr>
          <p:cNvPr id="4" name="Shape 2"/>
          <p:cNvSpPr/>
          <p:nvPr/>
        </p:nvSpPr>
        <p:spPr>
          <a:xfrm>
            <a:off x="792361" y="2191226"/>
            <a:ext cx="6281261" cy="4734163"/>
          </a:xfrm>
          <a:prstGeom prst="roundRect">
            <a:avLst>
              <a:gd name="adj" fmla="val 1758"/>
            </a:avLst>
          </a:prstGeom>
          <a:solidFill>
            <a:srgbClr val="F2F2F2"/>
          </a:solidFill>
          <a:ln/>
        </p:spPr>
        <p:txBody>
          <a:bodyPr/>
          <a:lstStyle/>
          <a:p>
            <a:endParaRPr lang="en-IN"/>
          </a:p>
        </p:txBody>
      </p:sp>
      <p:sp>
        <p:nvSpPr>
          <p:cNvPr id="5" name="Shape 3"/>
          <p:cNvSpPr/>
          <p:nvPr/>
        </p:nvSpPr>
        <p:spPr>
          <a:xfrm>
            <a:off x="782479" y="2191226"/>
            <a:ext cx="6301026" cy="4734163"/>
          </a:xfrm>
          <a:prstGeom prst="roundRect">
            <a:avLst>
              <a:gd name="adj" fmla="val 628"/>
            </a:avLst>
          </a:prstGeom>
          <a:solidFill>
            <a:srgbClr val="F2F2F2"/>
          </a:solidFill>
          <a:ln/>
        </p:spPr>
        <p:txBody>
          <a:bodyPr/>
          <a:lstStyle/>
          <a:p>
            <a:endParaRPr lang="en-IN"/>
          </a:p>
        </p:txBody>
      </p:sp>
      <p:sp>
        <p:nvSpPr>
          <p:cNvPr id="6" name="Text 4"/>
          <p:cNvSpPr/>
          <p:nvPr/>
        </p:nvSpPr>
        <p:spPr>
          <a:xfrm>
            <a:off x="980480" y="2339697"/>
            <a:ext cx="5905024" cy="4437221"/>
          </a:xfrm>
          <a:prstGeom prst="rect">
            <a:avLst/>
          </a:prstGeom>
          <a:noFill/>
          <a:ln/>
        </p:spPr>
        <p:txBody>
          <a:bodyPr wrap="square" lIns="0" tIns="0" rIns="0" bIns="0" rtlCol="0" anchor="t"/>
          <a:lstStyle/>
          <a:p>
            <a:pPr marL="285750" indent="-285750" algn="l">
              <a:lnSpc>
                <a:spcPts val="2450"/>
              </a:lnSpc>
              <a:buFont typeface="Wingdings" panose="05000000000000000000" pitchFamily="2" charset="2"/>
              <a:buChar char="n"/>
            </a:pPr>
            <a:r>
              <a:rPr lang="en-US" sz="1550" dirty="0">
                <a:solidFill>
                  <a:srgbClr val="2C3249"/>
                </a:solidFill>
                <a:highlight>
                  <a:srgbClr val="F2F2F2"/>
                </a:highlight>
                <a:latin typeface="Consolas" pitchFamily="34" charset="0"/>
                <a:ea typeface="Consolas" pitchFamily="34" charset="-122"/>
                <a:cs typeface="Consolas" pitchFamily="34" charset="-120"/>
              </a:rPr>
              <a:t>Create storage integration (account admin only)CREATE STORAGE INTEGRATION s3_int  TYPE = EXTERNAL_STAGE  STORAGE_PROVIDER = S3  ENABLED = TRUE  STORAGE_AWS_ROLE_ARN = 'arn:aws:iam::123456789012:role/snowflake-access’</a:t>
            </a:r>
          </a:p>
          <a:p>
            <a:pPr marL="285750" indent="-285750" algn="l">
              <a:lnSpc>
                <a:spcPts val="2450"/>
              </a:lnSpc>
              <a:buFont typeface="Wingdings" panose="05000000000000000000" pitchFamily="2" charset="2"/>
              <a:buChar char="n"/>
            </a:pPr>
            <a:r>
              <a:rPr lang="en-US" sz="1550" dirty="0">
                <a:solidFill>
                  <a:srgbClr val="2C3249"/>
                </a:solidFill>
                <a:highlight>
                  <a:srgbClr val="F2F2F2"/>
                </a:highlight>
                <a:latin typeface="Consolas" pitchFamily="34" charset="0"/>
                <a:ea typeface="Consolas" pitchFamily="34" charset="-122"/>
                <a:cs typeface="Consolas" pitchFamily="34" charset="-120"/>
              </a:rPr>
              <a:t>  STORAGE_ALLOWED_LOCATIONS = ('s3://my-bucket/data/');-- Create the stage using the integrationCREATE STAGE marketing.campaign_data  STORAGE_INTEGRATION = s3_int  URL = 's3://my-bucket/data/campaigns/'  FILE_FORMAT = (TYPE = 'PARQUET');</a:t>
            </a:r>
            <a:endParaRPr lang="en-US" sz="1550" dirty="0"/>
          </a:p>
        </p:txBody>
      </p:sp>
      <p:sp>
        <p:nvSpPr>
          <p:cNvPr id="7" name="Text 5"/>
          <p:cNvSpPr/>
          <p:nvPr/>
        </p:nvSpPr>
        <p:spPr>
          <a:xfrm>
            <a:off x="7564398" y="1658898"/>
            <a:ext cx="2476262" cy="309563"/>
          </a:xfrm>
          <a:prstGeom prst="rect">
            <a:avLst/>
          </a:prstGeom>
          <a:noFill/>
          <a:ln/>
        </p:spPr>
        <p:txBody>
          <a:bodyPr wrap="none" lIns="0" tIns="0" rIns="0" bIns="0" rtlCol="0" anchor="t"/>
          <a:lstStyle/>
          <a:p>
            <a:pPr marL="0" indent="0" algn="l">
              <a:lnSpc>
                <a:spcPts val="2400"/>
              </a:lnSpc>
              <a:buNone/>
            </a:pPr>
            <a:r>
              <a:rPr lang="en-US" sz="1900" dirty="0">
                <a:solidFill>
                  <a:srgbClr val="272D45"/>
                </a:solidFill>
                <a:latin typeface="Kanit Light" pitchFamily="34" charset="0"/>
                <a:ea typeface="Kanit Light" pitchFamily="34" charset="-122"/>
                <a:cs typeface="Kanit Light" pitchFamily="34" charset="-120"/>
              </a:rPr>
              <a:t>Key S3 Stage Features</a:t>
            </a:r>
            <a:endParaRPr lang="en-US" sz="1900" dirty="0"/>
          </a:p>
        </p:txBody>
      </p:sp>
      <p:sp>
        <p:nvSpPr>
          <p:cNvPr id="8" name="Text 6"/>
          <p:cNvSpPr/>
          <p:nvPr/>
        </p:nvSpPr>
        <p:spPr>
          <a:xfrm>
            <a:off x="7564398" y="2166461"/>
            <a:ext cx="6281261" cy="316944"/>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2C3249"/>
                </a:solidFill>
                <a:latin typeface="Martel Sans" pitchFamily="34" charset="0"/>
                <a:ea typeface="Martel Sans" pitchFamily="34" charset="-122"/>
                <a:cs typeface="Martel Sans" pitchFamily="34" charset="-120"/>
              </a:rPr>
              <a:t>Authentication options:</a:t>
            </a:r>
            <a:endParaRPr lang="en-US" sz="1550" dirty="0"/>
          </a:p>
        </p:txBody>
      </p:sp>
      <p:sp>
        <p:nvSpPr>
          <p:cNvPr id="9" name="Text 7"/>
          <p:cNvSpPr/>
          <p:nvPr/>
        </p:nvSpPr>
        <p:spPr>
          <a:xfrm>
            <a:off x="7564398" y="2552700"/>
            <a:ext cx="6281261" cy="316944"/>
          </a:xfrm>
          <a:prstGeom prst="rect">
            <a:avLst/>
          </a:prstGeom>
          <a:noFill/>
          <a:ln/>
        </p:spPr>
        <p:txBody>
          <a:bodyPr wrap="none" lIns="0" tIns="0" rIns="0" bIns="0" rtlCol="0" anchor="t"/>
          <a:lstStyle/>
          <a:p>
            <a:pPr marL="685800" lvl="1" indent="-342900" algn="l">
              <a:lnSpc>
                <a:spcPts val="2450"/>
              </a:lnSpc>
              <a:buSzPct val="100000"/>
              <a:buChar char="•"/>
            </a:pPr>
            <a:r>
              <a:rPr lang="en-US" sz="1550" dirty="0">
                <a:solidFill>
                  <a:srgbClr val="2C3249"/>
                </a:solidFill>
                <a:latin typeface="Martel Sans" pitchFamily="34" charset="0"/>
                <a:ea typeface="Martel Sans" pitchFamily="34" charset="-122"/>
                <a:cs typeface="Martel Sans" pitchFamily="34" charset="-120"/>
              </a:rPr>
              <a:t>Storage Integration (recommended)</a:t>
            </a:r>
            <a:endParaRPr lang="en-US" sz="1550" dirty="0"/>
          </a:p>
        </p:txBody>
      </p:sp>
      <p:sp>
        <p:nvSpPr>
          <p:cNvPr id="10" name="Text 8"/>
          <p:cNvSpPr/>
          <p:nvPr/>
        </p:nvSpPr>
        <p:spPr>
          <a:xfrm>
            <a:off x="7564398" y="2938939"/>
            <a:ext cx="6281261" cy="316944"/>
          </a:xfrm>
          <a:prstGeom prst="rect">
            <a:avLst/>
          </a:prstGeom>
          <a:noFill/>
          <a:ln/>
        </p:spPr>
        <p:txBody>
          <a:bodyPr wrap="none" lIns="0" tIns="0" rIns="0" bIns="0" rtlCol="0" anchor="t"/>
          <a:lstStyle/>
          <a:p>
            <a:pPr marL="685800" lvl="1" indent="-342900" algn="l">
              <a:lnSpc>
                <a:spcPts val="2450"/>
              </a:lnSpc>
              <a:buSzPct val="100000"/>
              <a:buChar char="•"/>
            </a:pPr>
            <a:r>
              <a:rPr lang="en-US" sz="1550" dirty="0">
                <a:solidFill>
                  <a:srgbClr val="2C3249"/>
                </a:solidFill>
                <a:latin typeface="Martel Sans" pitchFamily="34" charset="0"/>
                <a:ea typeface="Martel Sans" pitchFamily="34" charset="-122"/>
                <a:cs typeface="Martel Sans" pitchFamily="34" charset="-120"/>
              </a:rPr>
              <a:t>AWS Key/Secret (legacy)</a:t>
            </a:r>
            <a:endParaRPr lang="en-US" sz="1550" dirty="0"/>
          </a:p>
        </p:txBody>
      </p:sp>
      <p:sp>
        <p:nvSpPr>
          <p:cNvPr id="11" name="Text 9"/>
          <p:cNvSpPr/>
          <p:nvPr/>
        </p:nvSpPr>
        <p:spPr>
          <a:xfrm>
            <a:off x="7564398" y="3325178"/>
            <a:ext cx="6281261" cy="316944"/>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2C3249"/>
                </a:solidFill>
                <a:latin typeface="Martel Sans" pitchFamily="34" charset="0"/>
                <a:ea typeface="Martel Sans" pitchFamily="34" charset="-122"/>
                <a:cs typeface="Martel Sans" pitchFamily="34" charset="-120"/>
              </a:rPr>
              <a:t>Security features:</a:t>
            </a:r>
            <a:endParaRPr lang="en-US" sz="1550" dirty="0"/>
          </a:p>
        </p:txBody>
      </p:sp>
      <p:sp>
        <p:nvSpPr>
          <p:cNvPr id="12" name="Text 10"/>
          <p:cNvSpPr/>
          <p:nvPr/>
        </p:nvSpPr>
        <p:spPr>
          <a:xfrm>
            <a:off x="7564398" y="3711416"/>
            <a:ext cx="6281261" cy="316944"/>
          </a:xfrm>
          <a:prstGeom prst="rect">
            <a:avLst/>
          </a:prstGeom>
          <a:noFill/>
          <a:ln/>
        </p:spPr>
        <p:txBody>
          <a:bodyPr wrap="none" lIns="0" tIns="0" rIns="0" bIns="0" rtlCol="0" anchor="t"/>
          <a:lstStyle/>
          <a:p>
            <a:pPr marL="685800" lvl="1" indent="-342900" algn="l">
              <a:lnSpc>
                <a:spcPts val="2450"/>
              </a:lnSpc>
              <a:buSzPct val="100000"/>
              <a:buChar char="•"/>
            </a:pPr>
            <a:r>
              <a:rPr lang="en-US" sz="1550" dirty="0">
                <a:solidFill>
                  <a:srgbClr val="2C3249"/>
                </a:solidFill>
                <a:latin typeface="Martel Sans" pitchFamily="34" charset="0"/>
                <a:ea typeface="Martel Sans" pitchFamily="34" charset="-122"/>
                <a:cs typeface="Martel Sans" pitchFamily="34" charset="-120"/>
              </a:rPr>
              <a:t>Encryption in transit</a:t>
            </a:r>
            <a:endParaRPr lang="en-US" sz="1550" dirty="0"/>
          </a:p>
        </p:txBody>
      </p:sp>
      <p:sp>
        <p:nvSpPr>
          <p:cNvPr id="13" name="Text 11"/>
          <p:cNvSpPr/>
          <p:nvPr/>
        </p:nvSpPr>
        <p:spPr>
          <a:xfrm>
            <a:off x="7564398" y="4097655"/>
            <a:ext cx="6281261" cy="316944"/>
          </a:xfrm>
          <a:prstGeom prst="rect">
            <a:avLst/>
          </a:prstGeom>
          <a:noFill/>
          <a:ln/>
        </p:spPr>
        <p:txBody>
          <a:bodyPr wrap="none" lIns="0" tIns="0" rIns="0" bIns="0" rtlCol="0" anchor="t"/>
          <a:lstStyle/>
          <a:p>
            <a:pPr marL="685800" lvl="1" indent="-342900" algn="l">
              <a:lnSpc>
                <a:spcPts val="2450"/>
              </a:lnSpc>
              <a:buSzPct val="100000"/>
              <a:buChar char="•"/>
            </a:pPr>
            <a:r>
              <a:rPr lang="en-US" sz="1550" dirty="0">
                <a:solidFill>
                  <a:srgbClr val="2C3249"/>
                </a:solidFill>
                <a:latin typeface="Martel Sans" pitchFamily="34" charset="0"/>
                <a:ea typeface="Martel Sans" pitchFamily="34" charset="-122"/>
                <a:cs typeface="Martel Sans" pitchFamily="34" charset="-120"/>
              </a:rPr>
              <a:t>AWS SSE-S3/SSE-KMS support</a:t>
            </a:r>
            <a:endParaRPr lang="en-US" sz="1550" dirty="0"/>
          </a:p>
        </p:txBody>
      </p:sp>
      <p:sp>
        <p:nvSpPr>
          <p:cNvPr id="14" name="Text 12"/>
          <p:cNvSpPr/>
          <p:nvPr/>
        </p:nvSpPr>
        <p:spPr>
          <a:xfrm>
            <a:off x="7564398" y="4483894"/>
            <a:ext cx="6281261" cy="316944"/>
          </a:xfrm>
          <a:prstGeom prst="rect">
            <a:avLst/>
          </a:prstGeom>
          <a:noFill/>
          <a:ln/>
        </p:spPr>
        <p:txBody>
          <a:bodyPr wrap="none" lIns="0" tIns="0" rIns="0" bIns="0" rtlCol="0" anchor="t"/>
          <a:lstStyle/>
          <a:p>
            <a:pPr marL="685800" lvl="1" indent="-342900" algn="l">
              <a:lnSpc>
                <a:spcPts val="2450"/>
              </a:lnSpc>
              <a:buSzPct val="100000"/>
              <a:buChar char="•"/>
            </a:pPr>
            <a:r>
              <a:rPr lang="en-US" sz="1550" dirty="0">
                <a:solidFill>
                  <a:srgbClr val="2C3249"/>
                </a:solidFill>
                <a:latin typeface="Martel Sans" pitchFamily="34" charset="0"/>
                <a:ea typeface="Martel Sans" pitchFamily="34" charset="-122"/>
                <a:cs typeface="Martel Sans" pitchFamily="34" charset="-120"/>
              </a:rPr>
              <a:t>Access restricted by allowed locations</a:t>
            </a:r>
            <a:endParaRPr lang="en-US" sz="1550" dirty="0"/>
          </a:p>
        </p:txBody>
      </p:sp>
      <p:sp>
        <p:nvSpPr>
          <p:cNvPr id="15" name="Text 13"/>
          <p:cNvSpPr/>
          <p:nvPr/>
        </p:nvSpPr>
        <p:spPr>
          <a:xfrm>
            <a:off x="7564398" y="4870133"/>
            <a:ext cx="6281261" cy="316944"/>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2C3249"/>
                </a:solidFill>
                <a:latin typeface="Martel Sans" pitchFamily="34" charset="0"/>
                <a:ea typeface="Martel Sans" pitchFamily="34" charset="-122"/>
                <a:cs typeface="Martel Sans" pitchFamily="34" charset="-120"/>
              </a:rPr>
              <a:t>Performance optimization:</a:t>
            </a:r>
            <a:endParaRPr lang="en-US" sz="1550" dirty="0"/>
          </a:p>
        </p:txBody>
      </p:sp>
      <p:sp>
        <p:nvSpPr>
          <p:cNvPr id="16" name="Text 14"/>
          <p:cNvSpPr/>
          <p:nvPr/>
        </p:nvSpPr>
        <p:spPr>
          <a:xfrm>
            <a:off x="7564398" y="5256371"/>
            <a:ext cx="6281261" cy="316944"/>
          </a:xfrm>
          <a:prstGeom prst="rect">
            <a:avLst/>
          </a:prstGeom>
          <a:noFill/>
          <a:ln/>
        </p:spPr>
        <p:txBody>
          <a:bodyPr wrap="none" lIns="0" tIns="0" rIns="0" bIns="0" rtlCol="0" anchor="t"/>
          <a:lstStyle/>
          <a:p>
            <a:pPr marL="685800" lvl="1" indent="-342900" algn="l">
              <a:lnSpc>
                <a:spcPts val="2450"/>
              </a:lnSpc>
              <a:buSzPct val="100000"/>
              <a:buChar char="•"/>
            </a:pPr>
            <a:r>
              <a:rPr lang="en-US" sz="1550" dirty="0">
                <a:solidFill>
                  <a:srgbClr val="2C3249"/>
                </a:solidFill>
                <a:latin typeface="Martel Sans" pitchFamily="34" charset="0"/>
                <a:ea typeface="Martel Sans" pitchFamily="34" charset="-122"/>
                <a:cs typeface="Martel Sans" pitchFamily="34" charset="-120"/>
              </a:rPr>
              <a:t>Regional co-location</a:t>
            </a:r>
            <a:endParaRPr lang="en-US" sz="1550" dirty="0"/>
          </a:p>
        </p:txBody>
      </p:sp>
      <p:sp>
        <p:nvSpPr>
          <p:cNvPr id="17" name="Text 15"/>
          <p:cNvSpPr/>
          <p:nvPr/>
        </p:nvSpPr>
        <p:spPr>
          <a:xfrm>
            <a:off x="7564398" y="5642610"/>
            <a:ext cx="6281261" cy="316944"/>
          </a:xfrm>
          <a:prstGeom prst="rect">
            <a:avLst/>
          </a:prstGeom>
          <a:noFill/>
          <a:ln/>
        </p:spPr>
        <p:txBody>
          <a:bodyPr wrap="none" lIns="0" tIns="0" rIns="0" bIns="0" rtlCol="0" anchor="t"/>
          <a:lstStyle/>
          <a:p>
            <a:pPr marL="685800" lvl="1" indent="-342900" algn="l">
              <a:lnSpc>
                <a:spcPts val="2450"/>
              </a:lnSpc>
              <a:buSzPct val="100000"/>
              <a:buChar char="•"/>
            </a:pPr>
            <a:r>
              <a:rPr lang="en-US" sz="1550" dirty="0">
                <a:solidFill>
                  <a:srgbClr val="2C3249"/>
                </a:solidFill>
                <a:latin typeface="Martel Sans" pitchFamily="34" charset="0"/>
                <a:ea typeface="Martel Sans" pitchFamily="34" charset="-122"/>
                <a:cs typeface="Martel Sans" pitchFamily="34" charset="-120"/>
              </a:rPr>
              <a:t>Parallel operations</a:t>
            </a:r>
            <a:endParaRPr lang="en-US" sz="1550" dirty="0"/>
          </a:p>
        </p:txBody>
      </p:sp>
      <p:sp>
        <p:nvSpPr>
          <p:cNvPr id="18" name="Text 16"/>
          <p:cNvSpPr/>
          <p:nvPr/>
        </p:nvSpPr>
        <p:spPr>
          <a:xfrm>
            <a:off x="792361" y="7370921"/>
            <a:ext cx="13045678" cy="316944"/>
          </a:xfrm>
          <a:prstGeom prst="rect">
            <a:avLst/>
          </a:prstGeom>
          <a:noFill/>
          <a:ln/>
        </p:spPr>
        <p:txBody>
          <a:bodyPr wrap="none" lIns="0" tIns="0" rIns="0" bIns="0" rtlCol="0" anchor="t"/>
          <a:lstStyle/>
          <a:p>
            <a:pPr marL="0" indent="0" algn="l">
              <a:lnSpc>
                <a:spcPts val="2450"/>
              </a:lnSpc>
              <a:buNone/>
            </a:pPr>
            <a:r>
              <a:rPr lang="en-US" sz="1550" dirty="0">
                <a:solidFill>
                  <a:srgbClr val="2C3249"/>
                </a:solidFill>
                <a:latin typeface="Martel Sans" pitchFamily="34" charset="0"/>
                <a:ea typeface="Martel Sans" pitchFamily="34" charset="-122"/>
                <a:cs typeface="Martel Sans" pitchFamily="34" charset="-120"/>
              </a:rPr>
              <a:t>Using storage integrations provides better security by avoiding hardcoded credentials and leveraging IAM roles for authentication.</a:t>
            </a:r>
            <a:endParaRPr lang="en-US" sz="15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49129" y="446246"/>
            <a:ext cx="6693575" cy="507206"/>
          </a:xfrm>
          <a:prstGeom prst="rect">
            <a:avLst/>
          </a:prstGeom>
          <a:noFill/>
          <a:ln/>
        </p:spPr>
        <p:txBody>
          <a:bodyPr wrap="none" lIns="0" tIns="0" rIns="0" bIns="0" rtlCol="0" anchor="t"/>
          <a:lstStyle/>
          <a:p>
            <a:pPr marL="0" indent="0" algn="l">
              <a:lnSpc>
                <a:spcPts val="3950"/>
              </a:lnSpc>
              <a:buNone/>
            </a:pPr>
            <a:r>
              <a:rPr lang="en-US" sz="3150" dirty="0">
                <a:solidFill>
                  <a:srgbClr val="272D45"/>
                </a:solidFill>
                <a:latin typeface="Kanit Light" pitchFamily="34" charset="0"/>
                <a:ea typeface="Kanit Light" pitchFamily="34" charset="-122"/>
                <a:cs typeface="Kanit Light" pitchFamily="34" charset="-120"/>
              </a:rPr>
              <a:t>File Format Options and Compression</a:t>
            </a:r>
            <a:endParaRPr lang="en-US" sz="3150" dirty="0"/>
          </a:p>
        </p:txBody>
      </p:sp>
      <p:sp>
        <p:nvSpPr>
          <p:cNvPr id="3" name="Shape 1"/>
          <p:cNvSpPr/>
          <p:nvPr/>
        </p:nvSpPr>
        <p:spPr>
          <a:xfrm>
            <a:off x="649129" y="1278017"/>
            <a:ext cx="13332143" cy="3783330"/>
          </a:xfrm>
          <a:prstGeom prst="roundRect">
            <a:avLst>
              <a:gd name="adj" fmla="val 1802"/>
            </a:avLst>
          </a:prstGeom>
          <a:solidFill>
            <a:srgbClr val="DFECE9"/>
          </a:solidFill>
          <a:ln w="7620">
            <a:solidFill>
              <a:srgbClr val="C5D2CF"/>
            </a:solidFill>
            <a:prstDash val="solid"/>
          </a:ln>
        </p:spPr>
        <p:txBody>
          <a:bodyPr/>
          <a:lstStyle/>
          <a:p>
            <a:endParaRPr lang="en-IN"/>
          </a:p>
        </p:txBody>
      </p:sp>
      <p:sp>
        <p:nvSpPr>
          <p:cNvPr id="4" name="Shape 2"/>
          <p:cNvSpPr/>
          <p:nvPr/>
        </p:nvSpPr>
        <p:spPr>
          <a:xfrm>
            <a:off x="656749" y="1285637"/>
            <a:ext cx="6658451" cy="1884045"/>
          </a:xfrm>
          <a:prstGeom prst="roundRect">
            <a:avLst>
              <a:gd name="adj" fmla="val 3618"/>
            </a:avLst>
          </a:prstGeom>
          <a:solidFill>
            <a:srgbClr val="DFECE9"/>
          </a:solidFill>
          <a:ln/>
        </p:spPr>
        <p:txBody>
          <a:bodyPr/>
          <a:lstStyle/>
          <a:p>
            <a:endParaRPr lang="en-IN"/>
          </a:p>
        </p:txBody>
      </p:sp>
      <p:sp>
        <p:nvSpPr>
          <p:cNvPr id="5" name="Text 3"/>
          <p:cNvSpPr/>
          <p:nvPr/>
        </p:nvSpPr>
        <p:spPr>
          <a:xfrm>
            <a:off x="819031" y="1447919"/>
            <a:ext cx="2028825" cy="25360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CSV/TSV</a:t>
            </a:r>
            <a:endParaRPr lang="en-US" sz="1550" dirty="0"/>
          </a:p>
        </p:txBody>
      </p:sp>
      <p:sp>
        <p:nvSpPr>
          <p:cNvPr id="6" name="Text 4"/>
          <p:cNvSpPr/>
          <p:nvPr/>
        </p:nvSpPr>
        <p:spPr>
          <a:xfrm>
            <a:off x="819031" y="1798796"/>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Row-based text format</a:t>
            </a:r>
            <a:endParaRPr lang="en-US" sz="1250" dirty="0"/>
          </a:p>
        </p:txBody>
      </p:sp>
      <p:sp>
        <p:nvSpPr>
          <p:cNvPr id="7" name="Text 5"/>
          <p:cNvSpPr/>
          <p:nvPr/>
        </p:nvSpPr>
        <p:spPr>
          <a:xfrm>
            <a:off x="819031" y="2115145"/>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Human-readable</a:t>
            </a:r>
            <a:endParaRPr lang="en-US" sz="1250" dirty="0"/>
          </a:p>
        </p:txBody>
      </p:sp>
      <p:sp>
        <p:nvSpPr>
          <p:cNvPr id="8" name="Text 6"/>
          <p:cNvSpPr/>
          <p:nvPr/>
        </p:nvSpPr>
        <p:spPr>
          <a:xfrm>
            <a:off x="819031" y="2431494"/>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Highly configurable (delimiters, quote characters, etc.)</a:t>
            </a:r>
            <a:endParaRPr lang="en-US" sz="1250" dirty="0"/>
          </a:p>
        </p:txBody>
      </p:sp>
      <p:sp>
        <p:nvSpPr>
          <p:cNvPr id="9" name="Text 7"/>
          <p:cNvSpPr/>
          <p:nvPr/>
        </p:nvSpPr>
        <p:spPr>
          <a:xfrm>
            <a:off x="819031" y="2747843"/>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Less efficient than binary formats</a:t>
            </a:r>
            <a:endParaRPr lang="en-US" sz="1250" dirty="0"/>
          </a:p>
        </p:txBody>
      </p:sp>
      <p:sp>
        <p:nvSpPr>
          <p:cNvPr id="10" name="Shape 8"/>
          <p:cNvSpPr/>
          <p:nvPr/>
        </p:nvSpPr>
        <p:spPr>
          <a:xfrm>
            <a:off x="7315200" y="1285637"/>
            <a:ext cx="6658451" cy="1884045"/>
          </a:xfrm>
          <a:prstGeom prst="rect">
            <a:avLst/>
          </a:prstGeom>
          <a:solidFill>
            <a:srgbClr val="DFECE9"/>
          </a:solidFill>
          <a:ln/>
        </p:spPr>
        <p:txBody>
          <a:bodyPr/>
          <a:lstStyle/>
          <a:p>
            <a:endParaRPr lang="en-IN"/>
          </a:p>
        </p:txBody>
      </p:sp>
      <p:sp>
        <p:nvSpPr>
          <p:cNvPr id="11" name="Shape 9"/>
          <p:cNvSpPr/>
          <p:nvPr/>
        </p:nvSpPr>
        <p:spPr>
          <a:xfrm>
            <a:off x="7315200" y="1285637"/>
            <a:ext cx="22860" cy="1884045"/>
          </a:xfrm>
          <a:prstGeom prst="roundRect">
            <a:avLst>
              <a:gd name="adj" fmla="val 298211"/>
            </a:avLst>
          </a:prstGeom>
          <a:solidFill>
            <a:srgbClr val="C5D2CF"/>
          </a:solidFill>
          <a:ln/>
        </p:spPr>
        <p:txBody>
          <a:bodyPr/>
          <a:lstStyle/>
          <a:p>
            <a:endParaRPr lang="en-IN"/>
          </a:p>
        </p:txBody>
      </p:sp>
      <p:sp>
        <p:nvSpPr>
          <p:cNvPr id="12" name="Text 10"/>
          <p:cNvSpPr/>
          <p:nvPr/>
        </p:nvSpPr>
        <p:spPr>
          <a:xfrm>
            <a:off x="7477482" y="1447919"/>
            <a:ext cx="2028825" cy="25360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JSON</a:t>
            </a:r>
            <a:endParaRPr lang="en-US" sz="1550" dirty="0"/>
          </a:p>
        </p:txBody>
      </p:sp>
      <p:sp>
        <p:nvSpPr>
          <p:cNvPr id="13" name="Text 11"/>
          <p:cNvSpPr/>
          <p:nvPr/>
        </p:nvSpPr>
        <p:spPr>
          <a:xfrm>
            <a:off x="7477482" y="1798796"/>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Flexible schema</a:t>
            </a:r>
            <a:endParaRPr lang="en-US" sz="1250" dirty="0"/>
          </a:p>
        </p:txBody>
      </p:sp>
      <p:sp>
        <p:nvSpPr>
          <p:cNvPr id="14" name="Text 12"/>
          <p:cNvSpPr/>
          <p:nvPr/>
        </p:nvSpPr>
        <p:spPr>
          <a:xfrm>
            <a:off x="7477482" y="2115145"/>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Nested structures</a:t>
            </a:r>
            <a:endParaRPr lang="en-US" sz="1250" dirty="0"/>
          </a:p>
        </p:txBody>
      </p:sp>
      <p:sp>
        <p:nvSpPr>
          <p:cNvPr id="15" name="Text 13"/>
          <p:cNvSpPr/>
          <p:nvPr/>
        </p:nvSpPr>
        <p:spPr>
          <a:xfrm>
            <a:off x="7477482" y="2431494"/>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Human-readable</a:t>
            </a:r>
            <a:endParaRPr lang="en-US" sz="1250" dirty="0"/>
          </a:p>
        </p:txBody>
      </p:sp>
      <p:sp>
        <p:nvSpPr>
          <p:cNvPr id="16" name="Text 14"/>
          <p:cNvSpPr/>
          <p:nvPr/>
        </p:nvSpPr>
        <p:spPr>
          <a:xfrm>
            <a:off x="7477482" y="2747843"/>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Good for semi-structured data</a:t>
            </a:r>
            <a:endParaRPr lang="en-US" sz="1250" dirty="0"/>
          </a:p>
        </p:txBody>
      </p:sp>
      <p:sp>
        <p:nvSpPr>
          <p:cNvPr id="17" name="Shape 15"/>
          <p:cNvSpPr/>
          <p:nvPr/>
        </p:nvSpPr>
        <p:spPr>
          <a:xfrm>
            <a:off x="656749" y="3169682"/>
            <a:ext cx="6658451" cy="1884045"/>
          </a:xfrm>
          <a:prstGeom prst="rect">
            <a:avLst/>
          </a:prstGeom>
          <a:solidFill>
            <a:srgbClr val="DFECE9"/>
          </a:solidFill>
          <a:ln/>
        </p:spPr>
        <p:txBody>
          <a:bodyPr/>
          <a:lstStyle/>
          <a:p>
            <a:endParaRPr lang="en-IN"/>
          </a:p>
        </p:txBody>
      </p:sp>
      <p:sp>
        <p:nvSpPr>
          <p:cNvPr id="18" name="Shape 16"/>
          <p:cNvSpPr/>
          <p:nvPr/>
        </p:nvSpPr>
        <p:spPr>
          <a:xfrm>
            <a:off x="656749" y="3169682"/>
            <a:ext cx="6658451" cy="22860"/>
          </a:xfrm>
          <a:prstGeom prst="roundRect">
            <a:avLst>
              <a:gd name="adj" fmla="val 298211"/>
            </a:avLst>
          </a:prstGeom>
          <a:solidFill>
            <a:srgbClr val="C5D2CF"/>
          </a:solidFill>
          <a:ln/>
        </p:spPr>
        <p:txBody>
          <a:bodyPr/>
          <a:lstStyle/>
          <a:p>
            <a:endParaRPr lang="en-IN"/>
          </a:p>
        </p:txBody>
      </p:sp>
      <p:sp>
        <p:nvSpPr>
          <p:cNvPr id="19" name="Text 17"/>
          <p:cNvSpPr/>
          <p:nvPr/>
        </p:nvSpPr>
        <p:spPr>
          <a:xfrm>
            <a:off x="819031" y="3331964"/>
            <a:ext cx="2028825" cy="25360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Parquet</a:t>
            </a:r>
            <a:endParaRPr lang="en-US" sz="1550" dirty="0"/>
          </a:p>
        </p:txBody>
      </p:sp>
      <p:sp>
        <p:nvSpPr>
          <p:cNvPr id="20" name="Text 18"/>
          <p:cNvSpPr/>
          <p:nvPr/>
        </p:nvSpPr>
        <p:spPr>
          <a:xfrm>
            <a:off x="819031" y="3682841"/>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Columnar storage</a:t>
            </a:r>
            <a:endParaRPr lang="en-US" sz="1250" dirty="0"/>
          </a:p>
        </p:txBody>
      </p:sp>
      <p:sp>
        <p:nvSpPr>
          <p:cNvPr id="21" name="Text 19"/>
          <p:cNvSpPr/>
          <p:nvPr/>
        </p:nvSpPr>
        <p:spPr>
          <a:xfrm>
            <a:off x="819031" y="3999190"/>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Efficient compression</a:t>
            </a:r>
            <a:endParaRPr lang="en-US" sz="1250" dirty="0"/>
          </a:p>
        </p:txBody>
      </p:sp>
      <p:sp>
        <p:nvSpPr>
          <p:cNvPr id="22" name="Text 20"/>
          <p:cNvSpPr/>
          <p:nvPr/>
        </p:nvSpPr>
        <p:spPr>
          <a:xfrm>
            <a:off x="819031" y="4315539"/>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Schema evolution</a:t>
            </a:r>
            <a:endParaRPr lang="en-US" sz="1250" dirty="0"/>
          </a:p>
        </p:txBody>
      </p:sp>
      <p:sp>
        <p:nvSpPr>
          <p:cNvPr id="23" name="Text 21"/>
          <p:cNvSpPr/>
          <p:nvPr/>
        </p:nvSpPr>
        <p:spPr>
          <a:xfrm>
            <a:off x="819031" y="4631888"/>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Best for analytics workloads</a:t>
            </a:r>
            <a:endParaRPr lang="en-US" sz="1250" dirty="0"/>
          </a:p>
        </p:txBody>
      </p:sp>
      <p:sp>
        <p:nvSpPr>
          <p:cNvPr id="24" name="Shape 22"/>
          <p:cNvSpPr/>
          <p:nvPr/>
        </p:nvSpPr>
        <p:spPr>
          <a:xfrm>
            <a:off x="7315200" y="3169682"/>
            <a:ext cx="6658451" cy="1884045"/>
          </a:xfrm>
          <a:prstGeom prst="rect">
            <a:avLst/>
          </a:prstGeom>
          <a:solidFill>
            <a:srgbClr val="DFECE9"/>
          </a:solidFill>
          <a:ln/>
        </p:spPr>
        <p:txBody>
          <a:bodyPr/>
          <a:lstStyle/>
          <a:p>
            <a:endParaRPr lang="en-IN"/>
          </a:p>
        </p:txBody>
      </p:sp>
      <p:sp>
        <p:nvSpPr>
          <p:cNvPr id="25" name="Shape 23"/>
          <p:cNvSpPr/>
          <p:nvPr/>
        </p:nvSpPr>
        <p:spPr>
          <a:xfrm>
            <a:off x="7315200" y="3169682"/>
            <a:ext cx="22860" cy="1884045"/>
          </a:xfrm>
          <a:prstGeom prst="roundRect">
            <a:avLst>
              <a:gd name="adj" fmla="val 298211"/>
            </a:avLst>
          </a:prstGeom>
          <a:solidFill>
            <a:srgbClr val="C5D2CF"/>
          </a:solidFill>
          <a:ln/>
        </p:spPr>
        <p:txBody>
          <a:bodyPr/>
          <a:lstStyle/>
          <a:p>
            <a:endParaRPr lang="en-IN"/>
          </a:p>
        </p:txBody>
      </p:sp>
      <p:sp>
        <p:nvSpPr>
          <p:cNvPr id="26" name="Shape 24"/>
          <p:cNvSpPr/>
          <p:nvPr/>
        </p:nvSpPr>
        <p:spPr>
          <a:xfrm>
            <a:off x="7315200" y="3169682"/>
            <a:ext cx="6658451" cy="22860"/>
          </a:xfrm>
          <a:prstGeom prst="roundRect">
            <a:avLst>
              <a:gd name="adj" fmla="val 298211"/>
            </a:avLst>
          </a:prstGeom>
          <a:solidFill>
            <a:srgbClr val="C5D2CF"/>
          </a:solidFill>
          <a:ln/>
        </p:spPr>
        <p:txBody>
          <a:bodyPr/>
          <a:lstStyle/>
          <a:p>
            <a:endParaRPr lang="en-IN"/>
          </a:p>
        </p:txBody>
      </p:sp>
      <p:sp>
        <p:nvSpPr>
          <p:cNvPr id="27" name="Text 25"/>
          <p:cNvSpPr/>
          <p:nvPr/>
        </p:nvSpPr>
        <p:spPr>
          <a:xfrm>
            <a:off x="7477482" y="3331964"/>
            <a:ext cx="2028825" cy="253603"/>
          </a:xfrm>
          <a:prstGeom prst="rect">
            <a:avLst/>
          </a:prstGeom>
          <a:noFill/>
          <a:ln/>
        </p:spPr>
        <p:txBody>
          <a:bodyPr wrap="none" lIns="0" tIns="0" rIns="0" bIns="0" rtlCol="0" anchor="t"/>
          <a:lstStyle/>
          <a:p>
            <a:pPr marL="0" indent="0" algn="l">
              <a:lnSpc>
                <a:spcPts val="1950"/>
              </a:lnSpc>
              <a:buNone/>
            </a:pPr>
            <a:r>
              <a:rPr lang="en-US" sz="1550" dirty="0">
                <a:solidFill>
                  <a:srgbClr val="2C3249"/>
                </a:solidFill>
                <a:latin typeface="Kanit Light" pitchFamily="34" charset="0"/>
                <a:ea typeface="Kanit Light" pitchFamily="34" charset="-122"/>
                <a:cs typeface="Kanit Light" pitchFamily="34" charset="-120"/>
              </a:rPr>
              <a:t>Avro/ORC</a:t>
            </a:r>
            <a:endParaRPr lang="en-US" sz="1550" dirty="0"/>
          </a:p>
        </p:txBody>
      </p:sp>
      <p:sp>
        <p:nvSpPr>
          <p:cNvPr id="28" name="Text 26"/>
          <p:cNvSpPr/>
          <p:nvPr/>
        </p:nvSpPr>
        <p:spPr>
          <a:xfrm>
            <a:off x="7477482" y="3682841"/>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Row/columnar binary formats</a:t>
            </a:r>
            <a:endParaRPr lang="en-US" sz="1250" dirty="0"/>
          </a:p>
        </p:txBody>
      </p:sp>
      <p:sp>
        <p:nvSpPr>
          <p:cNvPr id="29" name="Text 27"/>
          <p:cNvSpPr/>
          <p:nvPr/>
        </p:nvSpPr>
        <p:spPr>
          <a:xfrm>
            <a:off x="7477482" y="3999190"/>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Schema definitions</a:t>
            </a:r>
            <a:endParaRPr lang="en-US" sz="1250" dirty="0"/>
          </a:p>
        </p:txBody>
      </p:sp>
      <p:sp>
        <p:nvSpPr>
          <p:cNvPr id="30" name="Text 28"/>
          <p:cNvSpPr/>
          <p:nvPr/>
        </p:nvSpPr>
        <p:spPr>
          <a:xfrm>
            <a:off x="7477482" y="4315539"/>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Hadoop ecosystem compatibility</a:t>
            </a:r>
            <a:endParaRPr lang="en-US" sz="1250" dirty="0"/>
          </a:p>
        </p:txBody>
      </p:sp>
      <p:sp>
        <p:nvSpPr>
          <p:cNvPr id="31" name="Text 29"/>
          <p:cNvSpPr/>
          <p:nvPr/>
        </p:nvSpPr>
        <p:spPr>
          <a:xfrm>
            <a:off x="7477482" y="4631888"/>
            <a:ext cx="6333887" cy="259556"/>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C3249"/>
                </a:solidFill>
                <a:latin typeface="Martel Sans" pitchFamily="34" charset="0"/>
                <a:ea typeface="Martel Sans" pitchFamily="34" charset="-122"/>
                <a:cs typeface="Martel Sans" pitchFamily="34" charset="-120"/>
              </a:rPr>
              <a:t>Efficient storage</a:t>
            </a:r>
            <a:endParaRPr lang="en-US" sz="1250" dirty="0"/>
          </a:p>
        </p:txBody>
      </p:sp>
      <p:sp>
        <p:nvSpPr>
          <p:cNvPr id="32" name="Text 30"/>
          <p:cNvSpPr/>
          <p:nvPr/>
        </p:nvSpPr>
        <p:spPr>
          <a:xfrm>
            <a:off x="649129" y="5304711"/>
            <a:ext cx="2028825" cy="253603"/>
          </a:xfrm>
          <a:prstGeom prst="rect">
            <a:avLst/>
          </a:prstGeom>
          <a:noFill/>
          <a:ln/>
        </p:spPr>
        <p:txBody>
          <a:bodyPr wrap="none" lIns="0" tIns="0" rIns="0" bIns="0" rtlCol="0" anchor="t"/>
          <a:lstStyle/>
          <a:p>
            <a:pPr marL="0" indent="0" algn="l">
              <a:lnSpc>
                <a:spcPts val="1950"/>
              </a:lnSpc>
              <a:buNone/>
            </a:pPr>
            <a:r>
              <a:rPr lang="en-US" sz="1550" dirty="0">
                <a:solidFill>
                  <a:srgbClr val="272D45"/>
                </a:solidFill>
                <a:latin typeface="Kanit Light" pitchFamily="34" charset="0"/>
                <a:ea typeface="Kanit Light" pitchFamily="34" charset="-122"/>
                <a:cs typeface="Kanit Light" pitchFamily="34" charset="-120"/>
              </a:rPr>
              <a:t>Compression Options</a:t>
            </a:r>
            <a:endParaRPr lang="en-US" sz="1550" dirty="0"/>
          </a:p>
        </p:txBody>
      </p:sp>
      <p:sp>
        <p:nvSpPr>
          <p:cNvPr id="33" name="Text 31"/>
          <p:cNvSpPr/>
          <p:nvPr/>
        </p:nvSpPr>
        <p:spPr>
          <a:xfrm>
            <a:off x="649129" y="5947648"/>
            <a:ext cx="6468070" cy="259556"/>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C3249"/>
                </a:solidFill>
                <a:latin typeface="Martel Sans" pitchFamily="34" charset="0"/>
                <a:ea typeface="Martel Sans" pitchFamily="34" charset="-122"/>
                <a:cs typeface="Martel Sans" pitchFamily="34" charset="-120"/>
              </a:rPr>
              <a:t>GZIP:</a:t>
            </a:r>
            <a:r>
              <a:rPr lang="en-US" sz="1250" dirty="0">
                <a:solidFill>
                  <a:srgbClr val="2C3249"/>
                </a:solidFill>
                <a:latin typeface="Martel Sans" pitchFamily="34" charset="0"/>
                <a:ea typeface="Martel Sans" pitchFamily="34" charset="-122"/>
                <a:cs typeface="Martel Sans" pitchFamily="34" charset="-120"/>
              </a:rPr>
              <a:t> Good compression ratio, widely supported</a:t>
            </a:r>
            <a:endParaRPr lang="en-US" sz="1250" dirty="0"/>
          </a:p>
        </p:txBody>
      </p:sp>
      <p:sp>
        <p:nvSpPr>
          <p:cNvPr id="34" name="Text 32"/>
          <p:cNvSpPr/>
          <p:nvPr/>
        </p:nvSpPr>
        <p:spPr>
          <a:xfrm>
            <a:off x="649129" y="6263997"/>
            <a:ext cx="6468070" cy="259556"/>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C3249"/>
                </a:solidFill>
                <a:latin typeface="Martel Sans" pitchFamily="34" charset="0"/>
                <a:ea typeface="Martel Sans" pitchFamily="34" charset="-122"/>
                <a:cs typeface="Martel Sans" pitchFamily="34" charset="-120"/>
              </a:rPr>
              <a:t>BZ2:</a:t>
            </a:r>
            <a:r>
              <a:rPr lang="en-US" sz="1250" dirty="0">
                <a:solidFill>
                  <a:srgbClr val="2C3249"/>
                </a:solidFill>
                <a:latin typeface="Martel Sans" pitchFamily="34" charset="0"/>
                <a:ea typeface="Martel Sans" pitchFamily="34" charset="-122"/>
                <a:cs typeface="Martel Sans" pitchFamily="34" charset="-120"/>
              </a:rPr>
              <a:t> Higher compression ratio, slower to process</a:t>
            </a:r>
            <a:endParaRPr lang="en-US" sz="1250" dirty="0"/>
          </a:p>
        </p:txBody>
      </p:sp>
      <p:sp>
        <p:nvSpPr>
          <p:cNvPr id="35" name="Text 33"/>
          <p:cNvSpPr/>
          <p:nvPr/>
        </p:nvSpPr>
        <p:spPr>
          <a:xfrm>
            <a:off x="7520821" y="5947648"/>
            <a:ext cx="6468070" cy="259556"/>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C3249"/>
                </a:solidFill>
                <a:latin typeface="Martel Sans" pitchFamily="34" charset="0"/>
                <a:ea typeface="Martel Sans" pitchFamily="34" charset="-122"/>
                <a:cs typeface="Martel Sans" pitchFamily="34" charset="-120"/>
              </a:rPr>
              <a:t>ZSTD:</a:t>
            </a:r>
            <a:r>
              <a:rPr lang="en-US" sz="1250" dirty="0">
                <a:solidFill>
                  <a:srgbClr val="2C3249"/>
                </a:solidFill>
                <a:latin typeface="Martel Sans" pitchFamily="34" charset="0"/>
                <a:ea typeface="Martel Sans" pitchFamily="34" charset="-122"/>
                <a:cs typeface="Martel Sans" pitchFamily="34" charset="-120"/>
              </a:rPr>
              <a:t> Excellent balance of speed and compression</a:t>
            </a:r>
            <a:endParaRPr lang="en-US" sz="1250" dirty="0"/>
          </a:p>
        </p:txBody>
      </p:sp>
      <p:sp>
        <p:nvSpPr>
          <p:cNvPr id="36" name="Text 34"/>
          <p:cNvSpPr/>
          <p:nvPr/>
        </p:nvSpPr>
        <p:spPr>
          <a:xfrm>
            <a:off x="7520821" y="6263997"/>
            <a:ext cx="6468070" cy="259556"/>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2C3249"/>
                </a:solidFill>
                <a:latin typeface="Martel Sans" pitchFamily="34" charset="0"/>
                <a:ea typeface="Martel Sans" pitchFamily="34" charset="-122"/>
                <a:cs typeface="Martel Sans" pitchFamily="34" charset="-120"/>
              </a:rPr>
              <a:t>BROTLI:</a:t>
            </a:r>
            <a:r>
              <a:rPr lang="en-US" sz="1250" dirty="0">
                <a:solidFill>
                  <a:srgbClr val="2C3249"/>
                </a:solidFill>
                <a:latin typeface="Martel Sans" pitchFamily="34" charset="0"/>
                <a:ea typeface="Martel Sans" pitchFamily="34" charset="-122"/>
                <a:cs typeface="Martel Sans" pitchFamily="34" charset="-120"/>
              </a:rPr>
              <a:t> High compression ratio for text</a:t>
            </a:r>
            <a:endParaRPr lang="en-US" sz="1250" dirty="0"/>
          </a:p>
        </p:txBody>
      </p:sp>
      <p:sp>
        <p:nvSpPr>
          <p:cNvPr id="37" name="Shape 35"/>
          <p:cNvSpPr/>
          <p:nvPr/>
        </p:nvSpPr>
        <p:spPr>
          <a:xfrm>
            <a:off x="649129" y="6762869"/>
            <a:ext cx="13332143" cy="1022033"/>
          </a:xfrm>
          <a:prstGeom prst="roundRect">
            <a:avLst>
              <a:gd name="adj" fmla="val 6670"/>
            </a:avLst>
          </a:prstGeom>
          <a:solidFill>
            <a:srgbClr val="F2F2F2"/>
          </a:solidFill>
          <a:ln/>
        </p:spPr>
        <p:txBody>
          <a:bodyPr/>
          <a:lstStyle/>
          <a:p>
            <a:endParaRPr lang="en-IN"/>
          </a:p>
        </p:txBody>
      </p:sp>
      <p:sp>
        <p:nvSpPr>
          <p:cNvPr id="38" name="Shape 36"/>
          <p:cNvSpPr/>
          <p:nvPr/>
        </p:nvSpPr>
        <p:spPr>
          <a:xfrm>
            <a:off x="641033" y="6762869"/>
            <a:ext cx="13348335" cy="1022033"/>
          </a:xfrm>
          <a:prstGeom prst="roundRect">
            <a:avLst>
              <a:gd name="adj" fmla="val 2382"/>
            </a:avLst>
          </a:prstGeom>
          <a:solidFill>
            <a:srgbClr val="F2F2F2"/>
          </a:solidFill>
          <a:ln/>
        </p:spPr>
        <p:txBody>
          <a:bodyPr/>
          <a:lstStyle/>
          <a:p>
            <a:endParaRPr lang="en-IN"/>
          </a:p>
        </p:txBody>
      </p:sp>
      <p:sp>
        <p:nvSpPr>
          <p:cNvPr id="39" name="Text 37"/>
          <p:cNvSpPr/>
          <p:nvPr/>
        </p:nvSpPr>
        <p:spPr>
          <a:xfrm>
            <a:off x="803315" y="6884551"/>
            <a:ext cx="13023771" cy="778669"/>
          </a:xfrm>
          <a:prstGeom prst="rect">
            <a:avLst/>
          </a:prstGeom>
          <a:noFill/>
          <a:ln/>
        </p:spPr>
        <p:txBody>
          <a:bodyPr wrap="square" lIns="0" tIns="0" rIns="0" bIns="0" rtlCol="0" anchor="t"/>
          <a:lstStyle/>
          <a:p>
            <a:pPr marL="0" indent="0" algn="l">
              <a:lnSpc>
                <a:spcPts val="2000"/>
              </a:lnSpc>
              <a:buNone/>
            </a:pPr>
            <a:r>
              <a:rPr lang="en-US" sz="1250" dirty="0">
                <a:solidFill>
                  <a:srgbClr val="2C3249"/>
                </a:solidFill>
                <a:highlight>
                  <a:srgbClr val="F2F2F2"/>
                </a:highlight>
                <a:latin typeface="Consolas" pitchFamily="34" charset="0"/>
                <a:ea typeface="Consolas" pitchFamily="34" charset="-122"/>
                <a:cs typeface="Consolas" pitchFamily="34" charset="-120"/>
              </a:rPr>
              <a:t>CREATE FILE FORMAT parquet_zstd TYPE = 'PARQUET' COMPRESSION = 'ZSTD';</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02863"/>
            <a:ext cx="6923127"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Databases, Schemas and Tables</a:t>
            </a:r>
            <a:endParaRPr lang="en-US" sz="3900" dirty="0"/>
          </a:p>
        </p:txBody>
      </p:sp>
      <p:sp>
        <p:nvSpPr>
          <p:cNvPr id="3" name="Text 1"/>
          <p:cNvSpPr/>
          <p:nvPr/>
        </p:nvSpPr>
        <p:spPr>
          <a:xfrm>
            <a:off x="793790" y="211895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Databases</a:t>
            </a:r>
            <a:endParaRPr lang="en-US" sz="1950" dirty="0"/>
          </a:p>
        </p:txBody>
      </p:sp>
      <p:sp>
        <p:nvSpPr>
          <p:cNvPr id="4" name="Text 2"/>
          <p:cNvSpPr/>
          <p:nvPr/>
        </p:nvSpPr>
        <p:spPr>
          <a:xfrm>
            <a:off x="793790" y="2627471"/>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Top-level containers that organize related schemas.</a:t>
            </a:r>
            <a:endParaRPr lang="en-US" sz="1550" dirty="0"/>
          </a:p>
        </p:txBody>
      </p:sp>
      <p:sp>
        <p:nvSpPr>
          <p:cNvPr id="5" name="Shape 3"/>
          <p:cNvSpPr/>
          <p:nvPr/>
        </p:nvSpPr>
        <p:spPr>
          <a:xfrm>
            <a:off x="793790" y="3168253"/>
            <a:ext cx="6279356" cy="932736"/>
          </a:xfrm>
          <a:prstGeom prst="roundRect">
            <a:avLst>
              <a:gd name="adj" fmla="val 8937"/>
            </a:avLst>
          </a:prstGeom>
          <a:solidFill>
            <a:srgbClr val="F2F2F2"/>
          </a:solidFill>
          <a:ln/>
        </p:spPr>
        <p:txBody>
          <a:bodyPr/>
          <a:lstStyle/>
          <a:p>
            <a:endParaRPr lang="en-IN"/>
          </a:p>
        </p:txBody>
      </p:sp>
      <p:sp>
        <p:nvSpPr>
          <p:cNvPr id="6" name="Shape 4"/>
          <p:cNvSpPr/>
          <p:nvPr/>
        </p:nvSpPr>
        <p:spPr>
          <a:xfrm>
            <a:off x="783908" y="3168253"/>
            <a:ext cx="6299121" cy="932736"/>
          </a:xfrm>
          <a:prstGeom prst="roundRect">
            <a:avLst>
              <a:gd name="adj" fmla="val 3192"/>
            </a:avLst>
          </a:prstGeom>
          <a:solidFill>
            <a:srgbClr val="F2F2F2"/>
          </a:solidFill>
          <a:ln/>
        </p:spPr>
        <p:txBody>
          <a:bodyPr/>
          <a:lstStyle/>
          <a:p>
            <a:endParaRPr lang="en-IN"/>
          </a:p>
        </p:txBody>
      </p:sp>
      <p:sp>
        <p:nvSpPr>
          <p:cNvPr id="7" name="Text 5"/>
          <p:cNvSpPr/>
          <p:nvPr/>
        </p:nvSpPr>
        <p:spPr>
          <a:xfrm>
            <a:off x="982266" y="3317081"/>
            <a:ext cx="5902404"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DATABASE sales_data;USE DATABASE sales_data;</a:t>
            </a:r>
            <a:endParaRPr lang="en-US" sz="1550" dirty="0"/>
          </a:p>
        </p:txBody>
      </p:sp>
      <p:sp>
        <p:nvSpPr>
          <p:cNvPr id="8" name="Text 6"/>
          <p:cNvSpPr/>
          <p:nvPr/>
        </p:nvSpPr>
        <p:spPr>
          <a:xfrm>
            <a:off x="793790" y="432423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Schemas</a:t>
            </a:r>
            <a:endParaRPr lang="en-US" sz="1950" dirty="0"/>
          </a:p>
        </p:txBody>
      </p:sp>
      <p:sp>
        <p:nvSpPr>
          <p:cNvPr id="9" name="Text 7"/>
          <p:cNvSpPr/>
          <p:nvPr/>
        </p:nvSpPr>
        <p:spPr>
          <a:xfrm>
            <a:off x="793790" y="4832747"/>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Logical groupings of database objects.</a:t>
            </a:r>
            <a:endParaRPr lang="en-US" sz="1550" dirty="0"/>
          </a:p>
        </p:txBody>
      </p:sp>
      <p:sp>
        <p:nvSpPr>
          <p:cNvPr id="10" name="Shape 8"/>
          <p:cNvSpPr/>
          <p:nvPr/>
        </p:nvSpPr>
        <p:spPr>
          <a:xfrm>
            <a:off x="793790" y="5373529"/>
            <a:ext cx="6279356" cy="932736"/>
          </a:xfrm>
          <a:prstGeom prst="roundRect">
            <a:avLst>
              <a:gd name="adj" fmla="val 8937"/>
            </a:avLst>
          </a:prstGeom>
          <a:solidFill>
            <a:srgbClr val="F2F2F2"/>
          </a:solidFill>
          <a:ln/>
        </p:spPr>
        <p:txBody>
          <a:bodyPr/>
          <a:lstStyle/>
          <a:p>
            <a:endParaRPr lang="en-IN"/>
          </a:p>
        </p:txBody>
      </p:sp>
      <p:sp>
        <p:nvSpPr>
          <p:cNvPr id="11" name="Shape 9"/>
          <p:cNvSpPr/>
          <p:nvPr/>
        </p:nvSpPr>
        <p:spPr>
          <a:xfrm>
            <a:off x="783908" y="5373529"/>
            <a:ext cx="6299121" cy="932736"/>
          </a:xfrm>
          <a:prstGeom prst="roundRect">
            <a:avLst>
              <a:gd name="adj" fmla="val 3192"/>
            </a:avLst>
          </a:prstGeom>
          <a:solidFill>
            <a:srgbClr val="F2F2F2"/>
          </a:solidFill>
          <a:ln/>
        </p:spPr>
        <p:txBody>
          <a:bodyPr/>
          <a:lstStyle/>
          <a:p>
            <a:endParaRPr lang="en-IN"/>
          </a:p>
        </p:txBody>
      </p:sp>
      <p:sp>
        <p:nvSpPr>
          <p:cNvPr id="12" name="Text 10"/>
          <p:cNvSpPr/>
          <p:nvPr/>
        </p:nvSpPr>
        <p:spPr>
          <a:xfrm>
            <a:off x="982266" y="5522357"/>
            <a:ext cx="5902404"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SCHEMA sales_data.transactions;USE SCHEMA sales_data.transactions;</a:t>
            </a:r>
            <a:endParaRPr lang="en-US" sz="1550" dirty="0"/>
          </a:p>
        </p:txBody>
      </p:sp>
      <p:sp>
        <p:nvSpPr>
          <p:cNvPr id="13" name="Text 11"/>
          <p:cNvSpPr/>
          <p:nvPr/>
        </p:nvSpPr>
        <p:spPr>
          <a:xfrm>
            <a:off x="7564874" y="211895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Table Types</a:t>
            </a:r>
            <a:endParaRPr lang="en-US" sz="1950" dirty="0"/>
          </a:p>
        </p:txBody>
      </p:sp>
      <p:sp>
        <p:nvSpPr>
          <p:cNvPr id="14" name="Text 12"/>
          <p:cNvSpPr/>
          <p:nvPr/>
        </p:nvSpPr>
        <p:spPr>
          <a:xfrm>
            <a:off x="7564874" y="262747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Permanent:</a:t>
            </a:r>
            <a:r>
              <a:rPr lang="en-US" sz="1550" dirty="0">
                <a:solidFill>
                  <a:srgbClr val="2C3249"/>
                </a:solidFill>
                <a:latin typeface="Martel Sans" pitchFamily="34" charset="0"/>
                <a:ea typeface="Martel Sans" pitchFamily="34" charset="-122"/>
                <a:cs typeface="Martel Sans" pitchFamily="34" charset="-120"/>
              </a:rPr>
              <a:t> Default type, persists until explicitly dropped</a:t>
            </a:r>
            <a:endParaRPr lang="en-US" sz="1550" dirty="0"/>
          </a:p>
        </p:txBody>
      </p:sp>
      <p:sp>
        <p:nvSpPr>
          <p:cNvPr id="15" name="Text 13"/>
          <p:cNvSpPr/>
          <p:nvPr/>
        </p:nvSpPr>
        <p:spPr>
          <a:xfrm>
            <a:off x="7564874" y="3014424"/>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Transient:</a:t>
            </a:r>
            <a:r>
              <a:rPr lang="en-US" sz="1550" dirty="0">
                <a:solidFill>
                  <a:srgbClr val="2C3249"/>
                </a:solidFill>
                <a:latin typeface="Martel Sans" pitchFamily="34" charset="0"/>
                <a:ea typeface="Martel Sans" pitchFamily="34" charset="-122"/>
                <a:cs typeface="Martel Sans" pitchFamily="34" charset="-120"/>
              </a:rPr>
              <a:t> No Fail-safe period, lower cost for temporary workloads</a:t>
            </a:r>
            <a:endParaRPr lang="en-US" sz="1550" dirty="0"/>
          </a:p>
        </p:txBody>
      </p:sp>
      <p:sp>
        <p:nvSpPr>
          <p:cNvPr id="16" name="Text 14"/>
          <p:cNvSpPr/>
          <p:nvPr/>
        </p:nvSpPr>
        <p:spPr>
          <a:xfrm>
            <a:off x="7564874" y="3718917"/>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Temporary:</a:t>
            </a:r>
            <a:r>
              <a:rPr lang="en-US" sz="1550" dirty="0">
                <a:solidFill>
                  <a:srgbClr val="2C3249"/>
                </a:solidFill>
                <a:latin typeface="Martel Sans" pitchFamily="34" charset="0"/>
                <a:ea typeface="Martel Sans" pitchFamily="34" charset="-122"/>
                <a:cs typeface="Martel Sans" pitchFamily="34" charset="-120"/>
              </a:rPr>
              <a:t> Session-specific, automatically dropped when session ends</a:t>
            </a:r>
            <a:endParaRPr lang="en-US" sz="1550" dirty="0"/>
          </a:p>
        </p:txBody>
      </p:sp>
      <p:sp>
        <p:nvSpPr>
          <p:cNvPr id="17" name="Shape 15"/>
          <p:cNvSpPr/>
          <p:nvPr/>
        </p:nvSpPr>
        <p:spPr>
          <a:xfrm>
            <a:off x="7564874" y="4577239"/>
            <a:ext cx="6279356" cy="1885355"/>
          </a:xfrm>
          <a:prstGeom prst="roundRect">
            <a:avLst>
              <a:gd name="adj" fmla="val 4421"/>
            </a:avLst>
          </a:prstGeom>
          <a:solidFill>
            <a:srgbClr val="F2F2F2"/>
          </a:solidFill>
          <a:ln/>
        </p:spPr>
        <p:txBody>
          <a:bodyPr/>
          <a:lstStyle/>
          <a:p>
            <a:endParaRPr lang="en-IN"/>
          </a:p>
        </p:txBody>
      </p:sp>
      <p:sp>
        <p:nvSpPr>
          <p:cNvPr id="18" name="Shape 16"/>
          <p:cNvSpPr/>
          <p:nvPr/>
        </p:nvSpPr>
        <p:spPr>
          <a:xfrm>
            <a:off x="7554992" y="4577239"/>
            <a:ext cx="6299121" cy="1885355"/>
          </a:xfrm>
          <a:prstGeom prst="roundRect">
            <a:avLst>
              <a:gd name="adj" fmla="val 1579"/>
            </a:avLst>
          </a:prstGeom>
          <a:solidFill>
            <a:srgbClr val="F2F2F2"/>
          </a:solidFill>
          <a:ln/>
        </p:spPr>
        <p:txBody>
          <a:bodyPr/>
          <a:lstStyle/>
          <a:p>
            <a:endParaRPr lang="en-IN"/>
          </a:p>
        </p:txBody>
      </p:sp>
      <p:sp>
        <p:nvSpPr>
          <p:cNvPr id="19" name="Text 17"/>
          <p:cNvSpPr/>
          <p:nvPr/>
        </p:nvSpPr>
        <p:spPr>
          <a:xfrm>
            <a:off x="7753350" y="4726067"/>
            <a:ext cx="5902404" cy="1587698"/>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TRANSIENT TABLE customer_staging (  id INTEGER,  name VARCHAR(100),  email VARCHAR(255));</a:t>
            </a:r>
            <a:endParaRPr lang="en-US" sz="1550" dirty="0"/>
          </a:p>
        </p:txBody>
      </p:sp>
      <p:sp>
        <p:nvSpPr>
          <p:cNvPr id="20" name="Text 18"/>
          <p:cNvSpPr/>
          <p:nvPr/>
        </p:nvSpPr>
        <p:spPr>
          <a:xfrm>
            <a:off x="793790" y="690907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Choose the right table type based on data importance, retention needs, and cost considerations.</a:t>
            </a:r>
            <a:endParaRPr lang="en-US" sz="15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844153"/>
            <a:ext cx="8914567"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PUT and GET Commands for File Transfer</a:t>
            </a:r>
            <a:endParaRPr lang="en-US" sz="3900" dirty="0"/>
          </a:p>
        </p:txBody>
      </p:sp>
      <p:sp>
        <p:nvSpPr>
          <p:cNvPr id="3" name="Text 1"/>
          <p:cNvSpPr/>
          <p:nvPr/>
        </p:nvSpPr>
        <p:spPr>
          <a:xfrm>
            <a:off x="793790" y="196024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PUT Command</a:t>
            </a:r>
            <a:endParaRPr lang="en-US" sz="1950" dirty="0"/>
          </a:p>
        </p:txBody>
      </p:sp>
      <p:sp>
        <p:nvSpPr>
          <p:cNvPr id="4" name="Text 2"/>
          <p:cNvSpPr/>
          <p:nvPr/>
        </p:nvSpPr>
        <p:spPr>
          <a:xfrm>
            <a:off x="793790" y="2468761"/>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Uploads local files to a Snowflake stage.</a:t>
            </a:r>
            <a:endParaRPr lang="en-US" sz="1550" dirty="0"/>
          </a:p>
        </p:txBody>
      </p:sp>
      <p:sp>
        <p:nvSpPr>
          <p:cNvPr id="5" name="Shape 3"/>
          <p:cNvSpPr/>
          <p:nvPr/>
        </p:nvSpPr>
        <p:spPr>
          <a:xfrm>
            <a:off x="793790" y="3009543"/>
            <a:ext cx="6279356" cy="1250275"/>
          </a:xfrm>
          <a:prstGeom prst="roundRect">
            <a:avLst>
              <a:gd name="adj" fmla="val 6667"/>
            </a:avLst>
          </a:prstGeom>
          <a:solidFill>
            <a:srgbClr val="F2F2F2"/>
          </a:solidFill>
          <a:ln/>
        </p:spPr>
        <p:txBody>
          <a:bodyPr/>
          <a:lstStyle/>
          <a:p>
            <a:endParaRPr lang="en-IN"/>
          </a:p>
        </p:txBody>
      </p:sp>
      <p:sp>
        <p:nvSpPr>
          <p:cNvPr id="6" name="Shape 4"/>
          <p:cNvSpPr/>
          <p:nvPr/>
        </p:nvSpPr>
        <p:spPr>
          <a:xfrm>
            <a:off x="783908" y="3009543"/>
            <a:ext cx="6299121" cy="1250275"/>
          </a:xfrm>
          <a:prstGeom prst="roundRect">
            <a:avLst>
              <a:gd name="adj" fmla="val 2381"/>
            </a:avLst>
          </a:prstGeom>
          <a:solidFill>
            <a:srgbClr val="F2F2F2"/>
          </a:solidFill>
          <a:ln/>
        </p:spPr>
        <p:txBody>
          <a:bodyPr/>
          <a:lstStyle/>
          <a:p>
            <a:endParaRPr lang="en-IN"/>
          </a:p>
        </p:txBody>
      </p:sp>
      <p:sp>
        <p:nvSpPr>
          <p:cNvPr id="7" name="Text 5"/>
          <p:cNvSpPr/>
          <p:nvPr/>
        </p:nvSpPr>
        <p:spPr>
          <a:xfrm>
            <a:off x="982266" y="3158371"/>
            <a:ext cx="5902404"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PUT file:///path/to/local/file.csv @my_stage  AUTO_COMPRESS = TRUE  OVERWRITE = TRUE;</a:t>
            </a:r>
            <a:endParaRPr lang="en-US" sz="1550" dirty="0"/>
          </a:p>
        </p:txBody>
      </p:sp>
      <p:sp>
        <p:nvSpPr>
          <p:cNvPr id="8" name="Text 6"/>
          <p:cNvSpPr/>
          <p:nvPr/>
        </p:nvSpPr>
        <p:spPr>
          <a:xfrm>
            <a:off x="793790" y="4483060"/>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Key features:</a:t>
            </a:r>
            <a:endParaRPr lang="en-US" sz="1550" dirty="0"/>
          </a:p>
        </p:txBody>
      </p:sp>
      <p:sp>
        <p:nvSpPr>
          <p:cNvPr id="9" name="Text 7"/>
          <p:cNvSpPr/>
          <p:nvPr/>
        </p:nvSpPr>
        <p:spPr>
          <a:xfrm>
            <a:off x="793790" y="497919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Automatically compresses files during upload</a:t>
            </a:r>
            <a:endParaRPr lang="en-US" sz="1550" dirty="0"/>
          </a:p>
        </p:txBody>
      </p:sp>
      <p:sp>
        <p:nvSpPr>
          <p:cNvPr id="10" name="Text 8"/>
          <p:cNvSpPr/>
          <p:nvPr/>
        </p:nvSpPr>
        <p:spPr>
          <a:xfrm>
            <a:off x="793790" y="536614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Parallel uploads for large files</a:t>
            </a:r>
            <a:endParaRPr lang="en-US" sz="1550" dirty="0"/>
          </a:p>
        </p:txBody>
      </p:sp>
      <p:sp>
        <p:nvSpPr>
          <p:cNvPr id="11" name="Text 9"/>
          <p:cNvSpPr/>
          <p:nvPr/>
        </p:nvSpPr>
        <p:spPr>
          <a:xfrm>
            <a:off x="793790" y="575310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Supports pattern matching</a:t>
            </a:r>
            <a:endParaRPr lang="en-US" sz="1550" dirty="0"/>
          </a:p>
        </p:txBody>
      </p:sp>
      <p:sp>
        <p:nvSpPr>
          <p:cNvPr id="12" name="Text 10"/>
          <p:cNvSpPr/>
          <p:nvPr/>
        </p:nvSpPr>
        <p:spPr>
          <a:xfrm>
            <a:off x="793790" y="614005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Can be executed from SnowSQL CLI or connectors</a:t>
            </a:r>
            <a:endParaRPr lang="en-US" sz="1550" dirty="0"/>
          </a:p>
        </p:txBody>
      </p:sp>
      <p:sp>
        <p:nvSpPr>
          <p:cNvPr id="13" name="Text 11"/>
          <p:cNvSpPr/>
          <p:nvPr/>
        </p:nvSpPr>
        <p:spPr>
          <a:xfrm>
            <a:off x="7564874" y="196024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GET Command</a:t>
            </a:r>
            <a:endParaRPr lang="en-US" sz="1950" dirty="0"/>
          </a:p>
        </p:txBody>
      </p:sp>
      <p:sp>
        <p:nvSpPr>
          <p:cNvPr id="14" name="Text 12"/>
          <p:cNvSpPr/>
          <p:nvPr/>
        </p:nvSpPr>
        <p:spPr>
          <a:xfrm>
            <a:off x="7564874" y="2468761"/>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Downloads files from a Snowflake stage to local storage.</a:t>
            </a:r>
            <a:endParaRPr lang="en-US" sz="1550" dirty="0"/>
          </a:p>
        </p:txBody>
      </p:sp>
      <p:sp>
        <p:nvSpPr>
          <p:cNvPr id="15" name="Shape 13"/>
          <p:cNvSpPr/>
          <p:nvPr/>
        </p:nvSpPr>
        <p:spPr>
          <a:xfrm>
            <a:off x="7564874" y="3009543"/>
            <a:ext cx="6279356" cy="1250275"/>
          </a:xfrm>
          <a:prstGeom prst="roundRect">
            <a:avLst>
              <a:gd name="adj" fmla="val 6667"/>
            </a:avLst>
          </a:prstGeom>
          <a:solidFill>
            <a:srgbClr val="F2F2F2"/>
          </a:solidFill>
          <a:ln/>
        </p:spPr>
        <p:txBody>
          <a:bodyPr/>
          <a:lstStyle/>
          <a:p>
            <a:endParaRPr lang="en-IN"/>
          </a:p>
        </p:txBody>
      </p:sp>
      <p:sp>
        <p:nvSpPr>
          <p:cNvPr id="16" name="Shape 14"/>
          <p:cNvSpPr/>
          <p:nvPr/>
        </p:nvSpPr>
        <p:spPr>
          <a:xfrm>
            <a:off x="7554992" y="3009543"/>
            <a:ext cx="6299121" cy="1250275"/>
          </a:xfrm>
          <a:prstGeom prst="roundRect">
            <a:avLst>
              <a:gd name="adj" fmla="val 2381"/>
            </a:avLst>
          </a:prstGeom>
          <a:solidFill>
            <a:srgbClr val="F2F2F2"/>
          </a:solidFill>
          <a:ln/>
        </p:spPr>
        <p:txBody>
          <a:bodyPr/>
          <a:lstStyle/>
          <a:p>
            <a:endParaRPr lang="en-IN"/>
          </a:p>
        </p:txBody>
      </p:sp>
      <p:sp>
        <p:nvSpPr>
          <p:cNvPr id="17" name="Text 15"/>
          <p:cNvSpPr/>
          <p:nvPr/>
        </p:nvSpPr>
        <p:spPr>
          <a:xfrm>
            <a:off x="7753350" y="3158371"/>
            <a:ext cx="5902404"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GET @my_stage/data/file.csv   file:///path/to/local/directory/  DECOMPRESS = TRUE;</a:t>
            </a:r>
            <a:endParaRPr lang="en-US" sz="1550" dirty="0"/>
          </a:p>
        </p:txBody>
      </p:sp>
      <p:sp>
        <p:nvSpPr>
          <p:cNvPr id="18" name="Text 16"/>
          <p:cNvSpPr/>
          <p:nvPr/>
        </p:nvSpPr>
        <p:spPr>
          <a:xfrm>
            <a:off x="7564874" y="4483060"/>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Key features:</a:t>
            </a:r>
            <a:endParaRPr lang="en-US" sz="1550" dirty="0"/>
          </a:p>
        </p:txBody>
      </p:sp>
      <p:sp>
        <p:nvSpPr>
          <p:cNvPr id="19" name="Text 17"/>
          <p:cNvSpPr/>
          <p:nvPr/>
        </p:nvSpPr>
        <p:spPr>
          <a:xfrm>
            <a:off x="7564874" y="497919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Automatically decompresses files during download</a:t>
            </a:r>
            <a:endParaRPr lang="en-US" sz="1550" dirty="0"/>
          </a:p>
        </p:txBody>
      </p:sp>
      <p:sp>
        <p:nvSpPr>
          <p:cNvPr id="20" name="Text 18"/>
          <p:cNvSpPr/>
          <p:nvPr/>
        </p:nvSpPr>
        <p:spPr>
          <a:xfrm>
            <a:off x="7564874" y="536614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Parallel downloads for large files</a:t>
            </a:r>
            <a:endParaRPr lang="en-US" sz="1550" dirty="0"/>
          </a:p>
        </p:txBody>
      </p:sp>
      <p:sp>
        <p:nvSpPr>
          <p:cNvPr id="21" name="Text 19"/>
          <p:cNvSpPr/>
          <p:nvPr/>
        </p:nvSpPr>
        <p:spPr>
          <a:xfrm>
            <a:off x="7564874" y="575310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Supports pattern matching</a:t>
            </a:r>
            <a:endParaRPr lang="en-US" sz="1550" dirty="0"/>
          </a:p>
        </p:txBody>
      </p:sp>
      <p:sp>
        <p:nvSpPr>
          <p:cNvPr id="22" name="Text 20"/>
          <p:cNvSpPr/>
          <p:nvPr/>
        </p:nvSpPr>
        <p:spPr>
          <a:xfrm>
            <a:off x="7564874" y="614005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Can be executed from SnowSQL CLI or connectors</a:t>
            </a:r>
            <a:endParaRPr lang="en-US" sz="1550" dirty="0"/>
          </a:p>
        </p:txBody>
      </p:sp>
      <p:sp>
        <p:nvSpPr>
          <p:cNvPr id="23" name="Text 21"/>
          <p:cNvSpPr/>
          <p:nvPr/>
        </p:nvSpPr>
        <p:spPr>
          <a:xfrm>
            <a:off x="793790" y="675024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PUT and GET are client-side commands that establish a secure connection between your local environment and Snowflake. They're ideal for working with smaller files or when you need direct file transfer without using cloud storage services.</a:t>
            </a:r>
            <a:endParaRPr lang="en-US" sz="15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048822"/>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Key Takeaways</a:t>
            </a:r>
            <a:endParaRPr lang="en-US" sz="3900" dirty="0"/>
          </a:p>
        </p:txBody>
      </p:sp>
      <p:sp>
        <p:nvSpPr>
          <p:cNvPr id="3" name="Text 1"/>
          <p:cNvSpPr/>
          <p:nvPr/>
        </p:nvSpPr>
        <p:spPr>
          <a:xfrm>
            <a:off x="793790" y="2164913"/>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2C3249"/>
                </a:solidFill>
                <a:latin typeface="Kanit Light" pitchFamily="34" charset="0"/>
                <a:ea typeface="Kanit Light" pitchFamily="34" charset="-122"/>
                <a:cs typeface="Kanit Light" pitchFamily="34" charset="-120"/>
              </a:rPr>
              <a:t>3</a:t>
            </a:r>
            <a:endParaRPr lang="en-US" sz="5150" dirty="0"/>
          </a:p>
        </p:txBody>
      </p:sp>
      <p:sp>
        <p:nvSpPr>
          <p:cNvPr id="4" name="Text 2"/>
          <p:cNvSpPr/>
          <p:nvPr/>
        </p:nvSpPr>
        <p:spPr>
          <a:xfrm>
            <a:off x="1644372" y="3067883"/>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2C3249"/>
                </a:solidFill>
                <a:latin typeface="Kanit Light" pitchFamily="34" charset="0"/>
                <a:ea typeface="Kanit Light" pitchFamily="34" charset="-122"/>
                <a:cs typeface="Kanit Light" pitchFamily="34" charset="-120"/>
              </a:rPr>
              <a:t>Object Types</a:t>
            </a:r>
            <a:endParaRPr lang="en-US" sz="1950" dirty="0"/>
          </a:p>
        </p:txBody>
      </p:sp>
      <p:sp>
        <p:nvSpPr>
          <p:cNvPr id="5" name="Text 3"/>
          <p:cNvSpPr/>
          <p:nvPr/>
        </p:nvSpPr>
        <p:spPr>
          <a:xfrm>
            <a:off x="793790" y="3497104"/>
            <a:ext cx="4182189" cy="952619"/>
          </a:xfrm>
          <a:prstGeom prst="rect">
            <a:avLst/>
          </a:prstGeom>
          <a:noFill/>
          <a:ln/>
        </p:spPr>
        <p:txBody>
          <a:bodyPr wrap="square" lIns="0" tIns="0" rIns="0" bIns="0" rtlCol="0" anchor="t"/>
          <a:lstStyle/>
          <a:p>
            <a:pPr marL="0" indent="0" algn="ctr">
              <a:lnSpc>
                <a:spcPts val="2500"/>
              </a:lnSpc>
              <a:buNone/>
            </a:pPr>
            <a:r>
              <a:rPr lang="en-US" sz="1550" dirty="0">
                <a:solidFill>
                  <a:srgbClr val="2C3249"/>
                </a:solidFill>
                <a:latin typeface="Martel Sans" pitchFamily="34" charset="0"/>
                <a:ea typeface="Martel Sans" pitchFamily="34" charset="-122"/>
                <a:cs typeface="Martel Sans" pitchFamily="34" charset="-120"/>
              </a:rPr>
              <a:t>Permanent, Transient, and Temporary tables provide options for different data persistence needs and cost considerations.</a:t>
            </a:r>
            <a:endParaRPr lang="en-US" sz="1550" dirty="0"/>
          </a:p>
        </p:txBody>
      </p:sp>
      <p:sp>
        <p:nvSpPr>
          <p:cNvPr id="6" name="Text 4"/>
          <p:cNvSpPr/>
          <p:nvPr/>
        </p:nvSpPr>
        <p:spPr>
          <a:xfrm>
            <a:off x="5223986" y="2164913"/>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2C3249"/>
                </a:solidFill>
                <a:latin typeface="Kanit Light" pitchFamily="34" charset="0"/>
                <a:ea typeface="Kanit Light" pitchFamily="34" charset="-122"/>
                <a:cs typeface="Kanit Light" pitchFamily="34" charset="-120"/>
              </a:rPr>
              <a:t>2</a:t>
            </a:r>
            <a:endParaRPr lang="en-US" sz="5150" dirty="0"/>
          </a:p>
        </p:txBody>
      </p:sp>
      <p:sp>
        <p:nvSpPr>
          <p:cNvPr id="7" name="Text 5"/>
          <p:cNvSpPr/>
          <p:nvPr/>
        </p:nvSpPr>
        <p:spPr>
          <a:xfrm>
            <a:off x="6074688" y="3067883"/>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2C3249"/>
                </a:solidFill>
                <a:latin typeface="Kanit Light" pitchFamily="34" charset="0"/>
                <a:ea typeface="Kanit Light" pitchFamily="34" charset="-122"/>
                <a:cs typeface="Kanit Light" pitchFamily="34" charset="-120"/>
              </a:rPr>
              <a:t>Loading Methods</a:t>
            </a:r>
            <a:endParaRPr lang="en-US" sz="1950" dirty="0"/>
          </a:p>
        </p:txBody>
      </p:sp>
      <p:sp>
        <p:nvSpPr>
          <p:cNvPr id="8" name="Text 6"/>
          <p:cNvSpPr/>
          <p:nvPr/>
        </p:nvSpPr>
        <p:spPr>
          <a:xfrm>
            <a:off x="5223986" y="3497104"/>
            <a:ext cx="4182308" cy="952619"/>
          </a:xfrm>
          <a:prstGeom prst="rect">
            <a:avLst/>
          </a:prstGeom>
          <a:noFill/>
          <a:ln/>
        </p:spPr>
        <p:txBody>
          <a:bodyPr wrap="square" lIns="0" tIns="0" rIns="0" bIns="0" rtlCol="0" anchor="t"/>
          <a:lstStyle/>
          <a:p>
            <a:pPr marL="0" indent="0" algn="ctr">
              <a:lnSpc>
                <a:spcPts val="2500"/>
              </a:lnSpc>
              <a:buNone/>
            </a:pPr>
            <a:r>
              <a:rPr lang="en-US" sz="1550" dirty="0">
                <a:solidFill>
                  <a:srgbClr val="2C3249"/>
                </a:solidFill>
                <a:latin typeface="Martel Sans" pitchFamily="34" charset="0"/>
                <a:ea typeface="Martel Sans" pitchFamily="34" charset="-122"/>
                <a:cs typeface="Martel Sans" pitchFamily="34" charset="-120"/>
              </a:rPr>
              <a:t>COPY INTO (bulk) and Snowpipe (continuous) offer flexible approaches to data ingestion based on your requirements.</a:t>
            </a:r>
            <a:endParaRPr lang="en-US" sz="1550" dirty="0"/>
          </a:p>
        </p:txBody>
      </p:sp>
      <p:sp>
        <p:nvSpPr>
          <p:cNvPr id="9" name="Text 7"/>
          <p:cNvSpPr/>
          <p:nvPr/>
        </p:nvSpPr>
        <p:spPr>
          <a:xfrm>
            <a:off x="9654302" y="2164913"/>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2C3249"/>
                </a:solidFill>
                <a:latin typeface="Kanit Light" pitchFamily="34" charset="0"/>
                <a:ea typeface="Kanit Light" pitchFamily="34" charset="-122"/>
                <a:cs typeface="Kanit Light" pitchFamily="34" charset="-120"/>
              </a:rPr>
              <a:t>4</a:t>
            </a:r>
            <a:endParaRPr lang="en-US" sz="5150" dirty="0"/>
          </a:p>
        </p:txBody>
      </p:sp>
      <p:sp>
        <p:nvSpPr>
          <p:cNvPr id="10" name="Text 8"/>
          <p:cNvSpPr/>
          <p:nvPr/>
        </p:nvSpPr>
        <p:spPr>
          <a:xfrm>
            <a:off x="10505003" y="3067883"/>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2C3249"/>
                </a:solidFill>
                <a:latin typeface="Kanit Light" pitchFamily="34" charset="0"/>
                <a:ea typeface="Kanit Light" pitchFamily="34" charset="-122"/>
                <a:cs typeface="Kanit Light" pitchFamily="34" charset="-120"/>
              </a:rPr>
              <a:t>Stage Types</a:t>
            </a:r>
            <a:endParaRPr lang="en-US" sz="1950" dirty="0"/>
          </a:p>
        </p:txBody>
      </p:sp>
      <p:sp>
        <p:nvSpPr>
          <p:cNvPr id="11" name="Text 9"/>
          <p:cNvSpPr/>
          <p:nvPr/>
        </p:nvSpPr>
        <p:spPr>
          <a:xfrm>
            <a:off x="9654302" y="3497104"/>
            <a:ext cx="4182308" cy="952619"/>
          </a:xfrm>
          <a:prstGeom prst="rect">
            <a:avLst/>
          </a:prstGeom>
          <a:noFill/>
          <a:ln/>
        </p:spPr>
        <p:txBody>
          <a:bodyPr wrap="square" lIns="0" tIns="0" rIns="0" bIns="0" rtlCol="0" anchor="t"/>
          <a:lstStyle/>
          <a:p>
            <a:pPr marL="0" indent="0" algn="ctr">
              <a:lnSpc>
                <a:spcPts val="2500"/>
              </a:lnSpc>
              <a:buNone/>
            </a:pPr>
            <a:r>
              <a:rPr lang="en-US" sz="1550" dirty="0">
                <a:solidFill>
                  <a:srgbClr val="2C3249"/>
                </a:solidFill>
                <a:latin typeface="Martel Sans" pitchFamily="34" charset="0"/>
                <a:ea typeface="Martel Sans" pitchFamily="34" charset="-122"/>
                <a:cs typeface="Martel Sans" pitchFamily="34" charset="-120"/>
              </a:rPr>
              <a:t>User, Table, Named, and External stages provide various options for organizing your data movement operations.</a:t>
            </a:r>
            <a:endParaRPr lang="en-US" sz="1550" dirty="0"/>
          </a:p>
        </p:txBody>
      </p:sp>
      <p:sp>
        <p:nvSpPr>
          <p:cNvPr id="12" name="Text 10"/>
          <p:cNvSpPr/>
          <p:nvPr/>
        </p:nvSpPr>
        <p:spPr>
          <a:xfrm>
            <a:off x="793790" y="474737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Next Steps</a:t>
            </a:r>
            <a:endParaRPr lang="en-US" sz="1950" dirty="0"/>
          </a:p>
        </p:txBody>
      </p:sp>
      <p:pic>
        <p:nvPicPr>
          <p:cNvPr id="13" name="Image 0" descr="preencoded.png"/>
          <p:cNvPicPr>
            <a:picLocks noChangeAspect="1"/>
          </p:cNvPicPr>
          <p:nvPr/>
        </p:nvPicPr>
        <p:blipFill>
          <a:blip r:embed="rId3"/>
          <a:stretch>
            <a:fillRect/>
          </a:stretch>
        </p:blipFill>
        <p:spPr>
          <a:xfrm>
            <a:off x="793790" y="5355193"/>
            <a:ext cx="4347567" cy="793790"/>
          </a:xfrm>
          <a:prstGeom prst="rect">
            <a:avLst/>
          </a:prstGeom>
        </p:spPr>
      </p:pic>
      <p:sp>
        <p:nvSpPr>
          <p:cNvPr id="14" name="Text 11"/>
          <p:cNvSpPr/>
          <p:nvPr/>
        </p:nvSpPr>
        <p:spPr>
          <a:xfrm>
            <a:off x="992148" y="6347341"/>
            <a:ext cx="395085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Complete the hands-on lab to practice creating objects and loading data</a:t>
            </a:r>
            <a:endParaRPr lang="en-US" sz="1550" dirty="0"/>
          </a:p>
        </p:txBody>
      </p:sp>
      <p:pic>
        <p:nvPicPr>
          <p:cNvPr id="15" name="Image 1" descr="preencoded.png"/>
          <p:cNvPicPr>
            <a:picLocks noChangeAspect="1"/>
          </p:cNvPicPr>
          <p:nvPr/>
        </p:nvPicPr>
        <p:blipFill>
          <a:blip r:embed="rId4"/>
          <a:stretch>
            <a:fillRect/>
          </a:stretch>
        </p:blipFill>
        <p:spPr>
          <a:xfrm>
            <a:off x="5141357" y="5355193"/>
            <a:ext cx="4347567" cy="793790"/>
          </a:xfrm>
          <a:prstGeom prst="rect">
            <a:avLst/>
          </a:prstGeom>
        </p:spPr>
      </p:pic>
      <p:sp>
        <p:nvSpPr>
          <p:cNvPr id="16" name="Text 12"/>
          <p:cNvSpPr/>
          <p:nvPr/>
        </p:nvSpPr>
        <p:spPr>
          <a:xfrm>
            <a:off x="5339715" y="6347341"/>
            <a:ext cx="395085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Review the documentation for advanced options and best practices</a:t>
            </a:r>
            <a:endParaRPr lang="en-US" sz="1550" dirty="0"/>
          </a:p>
        </p:txBody>
      </p:sp>
      <p:pic>
        <p:nvPicPr>
          <p:cNvPr id="17" name="Image 2" descr="preencoded.png"/>
          <p:cNvPicPr>
            <a:picLocks noChangeAspect="1"/>
          </p:cNvPicPr>
          <p:nvPr/>
        </p:nvPicPr>
        <p:blipFill>
          <a:blip r:embed="rId5"/>
          <a:stretch>
            <a:fillRect/>
          </a:stretch>
        </p:blipFill>
        <p:spPr>
          <a:xfrm>
            <a:off x="9488924" y="5355193"/>
            <a:ext cx="4347567" cy="793790"/>
          </a:xfrm>
          <a:prstGeom prst="rect">
            <a:avLst/>
          </a:prstGeom>
        </p:spPr>
      </p:pic>
      <p:sp>
        <p:nvSpPr>
          <p:cNvPr id="18" name="Text 13"/>
          <p:cNvSpPr/>
          <p:nvPr/>
        </p:nvSpPr>
        <p:spPr>
          <a:xfrm>
            <a:off x="9687282" y="6347341"/>
            <a:ext cx="395085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Consider the Snowflake SnowPro Core certification to validate your knowledge</a:t>
            </a:r>
            <a:endParaRPr lang="en-US" sz="15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952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Mastering Snowflake Stages for Efficient Data Operations</a:t>
            </a:r>
            <a:endParaRPr lang="en-US" sz="3900" dirty="0"/>
          </a:p>
        </p:txBody>
      </p:sp>
      <p:sp>
        <p:nvSpPr>
          <p:cNvPr id="4" name="Text 1"/>
          <p:cNvSpPr/>
          <p:nvPr/>
        </p:nvSpPr>
        <p:spPr>
          <a:xfrm>
            <a:off x="6280190" y="440733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 comprehensive guide for data engineers and cloud architects to understand, implement, and optimize Snowflake staging operations for enterprise-level data pipelines.</a:t>
            </a:r>
            <a:endParaRPr lang="en-US" sz="15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92943"/>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Agenda</a:t>
            </a:r>
            <a:endParaRPr lang="en-US" sz="3900" dirty="0"/>
          </a:p>
        </p:txBody>
      </p:sp>
      <p:sp>
        <p:nvSpPr>
          <p:cNvPr id="3" name="Shape 1"/>
          <p:cNvSpPr/>
          <p:nvPr/>
        </p:nvSpPr>
        <p:spPr>
          <a:xfrm>
            <a:off x="793790" y="3609856"/>
            <a:ext cx="446484" cy="446484"/>
          </a:xfrm>
          <a:prstGeom prst="roundRect">
            <a:avLst>
              <a:gd name="adj" fmla="val 18670"/>
            </a:avLst>
          </a:prstGeom>
          <a:solidFill>
            <a:srgbClr val="DFECE9"/>
          </a:solidFill>
          <a:ln w="7620">
            <a:solidFill>
              <a:srgbClr val="C5D2CF"/>
            </a:solidFill>
            <a:prstDash val="solid"/>
          </a:ln>
        </p:spPr>
        <p:txBody>
          <a:bodyPr/>
          <a:lstStyle/>
          <a:p>
            <a:endParaRPr lang="en-IN"/>
          </a:p>
        </p:txBody>
      </p:sp>
      <p:sp>
        <p:nvSpPr>
          <p:cNvPr id="4" name="Text 2"/>
          <p:cNvSpPr/>
          <p:nvPr/>
        </p:nvSpPr>
        <p:spPr>
          <a:xfrm>
            <a:off x="868204" y="3647063"/>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1</a:t>
            </a:r>
            <a:endParaRPr lang="en-US" sz="2300" dirty="0"/>
          </a:p>
        </p:txBody>
      </p:sp>
      <p:sp>
        <p:nvSpPr>
          <p:cNvPr id="5" name="Text 3"/>
          <p:cNvSpPr/>
          <p:nvPr/>
        </p:nvSpPr>
        <p:spPr>
          <a:xfrm>
            <a:off x="1438632" y="3678079"/>
            <a:ext cx="4431387"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Understanding Stage Types in Snowflake</a:t>
            </a:r>
            <a:endParaRPr lang="en-US" sz="1950" dirty="0"/>
          </a:p>
        </p:txBody>
      </p:sp>
      <p:sp>
        <p:nvSpPr>
          <p:cNvPr id="6" name="Text 4"/>
          <p:cNvSpPr/>
          <p:nvPr/>
        </p:nvSpPr>
        <p:spPr>
          <a:xfrm>
            <a:off x="1438632" y="4107299"/>
            <a:ext cx="5752505"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Internal, external, user, and table stages</a:t>
            </a:r>
            <a:endParaRPr lang="en-US" sz="1550" dirty="0"/>
          </a:p>
        </p:txBody>
      </p:sp>
      <p:sp>
        <p:nvSpPr>
          <p:cNvPr id="7" name="Shape 5"/>
          <p:cNvSpPr/>
          <p:nvPr/>
        </p:nvSpPr>
        <p:spPr>
          <a:xfrm>
            <a:off x="7439144" y="3609856"/>
            <a:ext cx="446484" cy="446484"/>
          </a:xfrm>
          <a:prstGeom prst="roundRect">
            <a:avLst>
              <a:gd name="adj" fmla="val 18670"/>
            </a:avLst>
          </a:prstGeom>
          <a:solidFill>
            <a:srgbClr val="DFECE9"/>
          </a:solidFill>
          <a:ln w="7620">
            <a:solidFill>
              <a:srgbClr val="C5D2CF"/>
            </a:solidFill>
            <a:prstDash val="solid"/>
          </a:ln>
        </p:spPr>
        <p:txBody>
          <a:bodyPr/>
          <a:lstStyle/>
          <a:p>
            <a:endParaRPr lang="en-IN"/>
          </a:p>
        </p:txBody>
      </p:sp>
      <p:sp>
        <p:nvSpPr>
          <p:cNvPr id="8" name="Text 6"/>
          <p:cNvSpPr/>
          <p:nvPr/>
        </p:nvSpPr>
        <p:spPr>
          <a:xfrm>
            <a:off x="7513558" y="3647063"/>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2</a:t>
            </a:r>
            <a:endParaRPr lang="en-US" sz="2300" dirty="0"/>
          </a:p>
        </p:txBody>
      </p:sp>
      <p:sp>
        <p:nvSpPr>
          <p:cNvPr id="9" name="Text 7"/>
          <p:cNvSpPr/>
          <p:nvPr/>
        </p:nvSpPr>
        <p:spPr>
          <a:xfrm>
            <a:off x="8083987" y="3678079"/>
            <a:ext cx="3753088"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Stage Configuration Best Practices</a:t>
            </a:r>
            <a:endParaRPr lang="en-US" sz="1950" dirty="0"/>
          </a:p>
        </p:txBody>
      </p:sp>
      <p:sp>
        <p:nvSpPr>
          <p:cNvPr id="10" name="Text 8"/>
          <p:cNvSpPr/>
          <p:nvPr/>
        </p:nvSpPr>
        <p:spPr>
          <a:xfrm>
            <a:off x="8083987" y="4107299"/>
            <a:ext cx="5752624"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File formats, compression, and security</a:t>
            </a:r>
            <a:endParaRPr lang="en-US" sz="1550" dirty="0"/>
          </a:p>
        </p:txBody>
      </p:sp>
      <p:sp>
        <p:nvSpPr>
          <p:cNvPr id="11" name="Shape 9"/>
          <p:cNvSpPr/>
          <p:nvPr/>
        </p:nvSpPr>
        <p:spPr>
          <a:xfrm>
            <a:off x="793790" y="4821674"/>
            <a:ext cx="446484" cy="446484"/>
          </a:xfrm>
          <a:prstGeom prst="roundRect">
            <a:avLst>
              <a:gd name="adj" fmla="val 18670"/>
            </a:avLst>
          </a:prstGeom>
          <a:solidFill>
            <a:srgbClr val="DFECE9"/>
          </a:solidFill>
          <a:ln w="7620">
            <a:solidFill>
              <a:srgbClr val="C5D2CF"/>
            </a:solidFill>
            <a:prstDash val="solid"/>
          </a:ln>
        </p:spPr>
        <p:txBody>
          <a:bodyPr/>
          <a:lstStyle/>
          <a:p>
            <a:endParaRPr lang="en-IN"/>
          </a:p>
        </p:txBody>
      </p:sp>
      <p:sp>
        <p:nvSpPr>
          <p:cNvPr id="12" name="Text 10"/>
          <p:cNvSpPr/>
          <p:nvPr/>
        </p:nvSpPr>
        <p:spPr>
          <a:xfrm>
            <a:off x="868204" y="4858881"/>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3</a:t>
            </a:r>
            <a:endParaRPr lang="en-US" sz="2300" dirty="0"/>
          </a:p>
        </p:txBody>
      </p:sp>
      <p:sp>
        <p:nvSpPr>
          <p:cNvPr id="13" name="Text 11"/>
          <p:cNvSpPr/>
          <p:nvPr/>
        </p:nvSpPr>
        <p:spPr>
          <a:xfrm>
            <a:off x="1438632" y="4889897"/>
            <a:ext cx="3092172"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Data Operations with Stages</a:t>
            </a:r>
            <a:endParaRPr lang="en-US" sz="1950" dirty="0"/>
          </a:p>
        </p:txBody>
      </p:sp>
      <p:sp>
        <p:nvSpPr>
          <p:cNvPr id="14" name="Text 12"/>
          <p:cNvSpPr/>
          <p:nvPr/>
        </p:nvSpPr>
        <p:spPr>
          <a:xfrm>
            <a:off x="1438632" y="5319117"/>
            <a:ext cx="5752505"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PUT, GET commands and advanced techniques</a:t>
            </a:r>
            <a:endParaRPr lang="en-US" sz="1550" dirty="0"/>
          </a:p>
        </p:txBody>
      </p:sp>
      <p:sp>
        <p:nvSpPr>
          <p:cNvPr id="15" name="Shape 13"/>
          <p:cNvSpPr/>
          <p:nvPr/>
        </p:nvSpPr>
        <p:spPr>
          <a:xfrm>
            <a:off x="7439144" y="4821674"/>
            <a:ext cx="446484" cy="446484"/>
          </a:xfrm>
          <a:prstGeom prst="roundRect">
            <a:avLst>
              <a:gd name="adj" fmla="val 18670"/>
            </a:avLst>
          </a:prstGeom>
          <a:solidFill>
            <a:srgbClr val="DFECE9"/>
          </a:solidFill>
          <a:ln w="7620">
            <a:solidFill>
              <a:srgbClr val="C5D2CF"/>
            </a:solidFill>
            <a:prstDash val="solid"/>
          </a:ln>
        </p:spPr>
        <p:txBody>
          <a:bodyPr/>
          <a:lstStyle/>
          <a:p>
            <a:endParaRPr lang="en-IN"/>
          </a:p>
        </p:txBody>
      </p:sp>
      <p:sp>
        <p:nvSpPr>
          <p:cNvPr id="16" name="Text 14"/>
          <p:cNvSpPr/>
          <p:nvPr/>
        </p:nvSpPr>
        <p:spPr>
          <a:xfrm>
            <a:off x="7513558" y="4858881"/>
            <a:ext cx="297656" cy="372070"/>
          </a:xfrm>
          <a:prstGeom prst="rect">
            <a:avLst/>
          </a:prstGeom>
          <a:noFill/>
          <a:ln/>
        </p:spPr>
        <p:txBody>
          <a:bodyPr wrap="none" lIns="0" tIns="0" rIns="0" bIns="0" rtlCol="0" anchor="t"/>
          <a:lstStyle/>
          <a:p>
            <a:pPr marL="0" indent="0" algn="ctr">
              <a:lnSpc>
                <a:spcPts val="2300"/>
              </a:lnSpc>
              <a:buNone/>
            </a:pPr>
            <a:r>
              <a:rPr lang="en-US" sz="2300" dirty="0">
                <a:solidFill>
                  <a:srgbClr val="2C3249"/>
                </a:solidFill>
                <a:latin typeface="Kanit Light" pitchFamily="34" charset="0"/>
                <a:ea typeface="Kanit Light" pitchFamily="34" charset="-122"/>
                <a:cs typeface="Kanit Light" pitchFamily="34" charset="-120"/>
              </a:rPr>
              <a:t>4</a:t>
            </a:r>
            <a:endParaRPr lang="en-US" sz="2300" dirty="0"/>
          </a:p>
        </p:txBody>
      </p:sp>
      <p:sp>
        <p:nvSpPr>
          <p:cNvPr id="17" name="Text 15"/>
          <p:cNvSpPr/>
          <p:nvPr/>
        </p:nvSpPr>
        <p:spPr>
          <a:xfrm>
            <a:off x="8083987" y="4889897"/>
            <a:ext cx="3901440"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Enterprise Implementation Patterns</a:t>
            </a:r>
            <a:endParaRPr lang="en-US" sz="1950" dirty="0"/>
          </a:p>
        </p:txBody>
      </p:sp>
      <p:sp>
        <p:nvSpPr>
          <p:cNvPr id="18" name="Text 16"/>
          <p:cNvSpPr/>
          <p:nvPr/>
        </p:nvSpPr>
        <p:spPr>
          <a:xfrm>
            <a:off x="8083987" y="5319117"/>
            <a:ext cx="5752624"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Real-world architectures and optimization strategies</a:t>
            </a:r>
            <a:endParaRPr lang="en-US" sz="15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69407"/>
            <a:ext cx="6174462"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What Are Snowflake Stages?</a:t>
            </a:r>
            <a:endParaRPr lang="en-US" sz="3900" dirty="0"/>
          </a:p>
        </p:txBody>
      </p:sp>
      <p:sp>
        <p:nvSpPr>
          <p:cNvPr id="3" name="Text 1"/>
          <p:cNvSpPr/>
          <p:nvPr/>
        </p:nvSpPr>
        <p:spPr>
          <a:xfrm>
            <a:off x="793790" y="2065734"/>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Stages in Snowflake are </a:t>
            </a:r>
            <a:r>
              <a:rPr lang="en-US" sz="1550" b="1" dirty="0">
                <a:solidFill>
                  <a:srgbClr val="437066"/>
                </a:solidFill>
                <a:latin typeface="Martel Sans" pitchFamily="34" charset="0"/>
                <a:ea typeface="Martel Sans" pitchFamily="34" charset="-122"/>
                <a:cs typeface="Martel Sans" pitchFamily="34" charset="-120"/>
              </a:rPr>
              <a:t>locations where data files are stored</a:t>
            </a:r>
            <a:r>
              <a:rPr lang="en-US" sz="1550" dirty="0">
                <a:solidFill>
                  <a:srgbClr val="2C3249"/>
                </a:solidFill>
                <a:latin typeface="Martel Sans" pitchFamily="34" charset="0"/>
                <a:ea typeface="Martel Sans" pitchFamily="34" charset="-122"/>
                <a:cs typeface="Martel Sans" pitchFamily="34" charset="-120"/>
              </a:rPr>
              <a:t> before loading into or after unloading from Snowflake tables. They serve as the intermediate storage layer in the data loading/unloading process.</a:t>
            </a:r>
            <a:endParaRPr lang="en-US" sz="1550" dirty="0"/>
          </a:p>
        </p:txBody>
      </p:sp>
      <p:sp>
        <p:nvSpPr>
          <p:cNvPr id="4" name="Text 2"/>
          <p:cNvSpPr/>
          <p:nvPr/>
        </p:nvSpPr>
        <p:spPr>
          <a:xfrm>
            <a:off x="793790" y="3196947"/>
            <a:ext cx="7632025"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Stages are crucial components in your data pipeline architecture that enable:</a:t>
            </a:r>
            <a:endParaRPr lang="en-US" sz="1550" dirty="0"/>
          </a:p>
        </p:txBody>
      </p:sp>
      <p:sp>
        <p:nvSpPr>
          <p:cNvPr id="5" name="Text 3"/>
          <p:cNvSpPr/>
          <p:nvPr/>
        </p:nvSpPr>
        <p:spPr>
          <a:xfrm>
            <a:off x="793790" y="3693081"/>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Structured data loading workflows</a:t>
            </a:r>
            <a:endParaRPr lang="en-US" sz="1550" dirty="0"/>
          </a:p>
        </p:txBody>
      </p:sp>
      <p:sp>
        <p:nvSpPr>
          <p:cNvPr id="6" name="Text 4"/>
          <p:cNvSpPr/>
          <p:nvPr/>
        </p:nvSpPr>
        <p:spPr>
          <a:xfrm>
            <a:off x="793790" y="4080034"/>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Separation of storage and compute concerns</a:t>
            </a:r>
            <a:endParaRPr lang="en-US" sz="1550" dirty="0"/>
          </a:p>
        </p:txBody>
      </p:sp>
      <p:sp>
        <p:nvSpPr>
          <p:cNvPr id="7" name="Text 5"/>
          <p:cNvSpPr/>
          <p:nvPr/>
        </p:nvSpPr>
        <p:spPr>
          <a:xfrm>
            <a:off x="793790" y="4466987"/>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Controlled data movement between systems</a:t>
            </a:r>
            <a:endParaRPr lang="en-US" sz="1550" dirty="0"/>
          </a:p>
        </p:txBody>
      </p:sp>
      <p:sp>
        <p:nvSpPr>
          <p:cNvPr id="8" name="Text 6"/>
          <p:cNvSpPr/>
          <p:nvPr/>
        </p:nvSpPr>
        <p:spPr>
          <a:xfrm>
            <a:off x="793790" y="4853940"/>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Audit trails for data operations</a:t>
            </a:r>
            <a:endParaRPr lang="en-US" sz="1550" dirty="0"/>
          </a:p>
        </p:txBody>
      </p:sp>
      <p:pic>
        <p:nvPicPr>
          <p:cNvPr id="9" name="Image 0" descr="preencoded.png"/>
          <p:cNvPicPr>
            <a:picLocks noChangeAspect="1"/>
          </p:cNvPicPr>
          <p:nvPr/>
        </p:nvPicPr>
        <p:blipFill>
          <a:blip r:embed="rId3"/>
          <a:stretch>
            <a:fillRect/>
          </a:stretch>
        </p:blipFill>
        <p:spPr>
          <a:xfrm>
            <a:off x="8917543" y="2110383"/>
            <a:ext cx="4926568" cy="492656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27936"/>
            <a:ext cx="7808714"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The Four Types of Snowflake Stages</a:t>
            </a:r>
            <a:endParaRPr lang="en-US" sz="3900" dirty="0"/>
          </a:p>
        </p:txBody>
      </p:sp>
      <p:sp>
        <p:nvSpPr>
          <p:cNvPr id="3" name="Shape 1"/>
          <p:cNvSpPr/>
          <p:nvPr/>
        </p:nvSpPr>
        <p:spPr>
          <a:xfrm>
            <a:off x="793790" y="1942505"/>
            <a:ext cx="6422231" cy="2566273"/>
          </a:xfrm>
          <a:prstGeom prst="roundRect">
            <a:avLst>
              <a:gd name="adj" fmla="val 4276"/>
            </a:avLst>
          </a:prstGeom>
          <a:solidFill>
            <a:srgbClr val="FFFFFF"/>
          </a:solidFill>
          <a:ln/>
        </p:spPr>
        <p:txBody>
          <a:bodyPr/>
          <a:lstStyle/>
          <a:p>
            <a:endParaRPr lang="en-IN"/>
          </a:p>
        </p:txBody>
      </p:sp>
      <p:sp>
        <p:nvSpPr>
          <p:cNvPr id="4" name="Shape 2"/>
          <p:cNvSpPr/>
          <p:nvPr/>
        </p:nvSpPr>
        <p:spPr>
          <a:xfrm>
            <a:off x="793790" y="1919645"/>
            <a:ext cx="6422231" cy="91440"/>
          </a:xfrm>
          <a:prstGeom prst="roundRect">
            <a:avLst>
              <a:gd name="adj" fmla="val 91163"/>
            </a:avLst>
          </a:prstGeom>
          <a:solidFill>
            <a:srgbClr val="437066"/>
          </a:solidFill>
          <a:ln/>
        </p:spPr>
        <p:txBody>
          <a:bodyPr/>
          <a:lstStyle/>
          <a:p>
            <a:endParaRPr lang="en-IN"/>
          </a:p>
        </p:txBody>
      </p:sp>
      <p:sp>
        <p:nvSpPr>
          <p:cNvPr id="5" name="Shape 3"/>
          <p:cNvSpPr/>
          <p:nvPr/>
        </p:nvSpPr>
        <p:spPr>
          <a:xfrm>
            <a:off x="3707249" y="1644848"/>
            <a:ext cx="595313" cy="595313"/>
          </a:xfrm>
          <a:prstGeom prst="roundRect">
            <a:avLst>
              <a:gd name="adj" fmla="val 153600"/>
            </a:avLst>
          </a:prstGeom>
          <a:solidFill>
            <a:srgbClr val="437066"/>
          </a:solidFill>
          <a:ln/>
        </p:spPr>
        <p:txBody>
          <a:bodyPr/>
          <a:lstStyle/>
          <a:p>
            <a:endParaRPr lang="en-IN"/>
          </a:p>
        </p:txBody>
      </p:sp>
      <p:sp>
        <p:nvSpPr>
          <p:cNvPr id="6" name="Text 4"/>
          <p:cNvSpPr/>
          <p:nvPr/>
        </p:nvSpPr>
        <p:spPr>
          <a:xfrm>
            <a:off x="3885843" y="1793677"/>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1</a:t>
            </a:r>
            <a:endParaRPr lang="en-US" sz="1850" dirty="0"/>
          </a:p>
        </p:txBody>
      </p:sp>
      <p:sp>
        <p:nvSpPr>
          <p:cNvPr id="7" name="Text 5"/>
          <p:cNvSpPr/>
          <p:nvPr/>
        </p:nvSpPr>
        <p:spPr>
          <a:xfrm>
            <a:off x="1015008" y="243863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Internal Stages</a:t>
            </a:r>
            <a:endParaRPr lang="en-US" sz="1950" dirty="0"/>
          </a:p>
        </p:txBody>
      </p:sp>
      <p:sp>
        <p:nvSpPr>
          <p:cNvPr id="8" name="Text 6"/>
          <p:cNvSpPr/>
          <p:nvPr/>
        </p:nvSpPr>
        <p:spPr>
          <a:xfrm>
            <a:off x="1015008" y="2867858"/>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Managed entirely within Snowflake's storage. Best for temporary staging needs with automatic management. Storage is charged as part of your Snowflake account.</a:t>
            </a:r>
            <a:endParaRPr lang="en-US" sz="1550" dirty="0"/>
          </a:p>
        </p:txBody>
      </p:sp>
      <p:sp>
        <p:nvSpPr>
          <p:cNvPr id="9" name="Text 7"/>
          <p:cNvSpPr/>
          <p:nvPr/>
        </p:nvSpPr>
        <p:spPr>
          <a:xfrm>
            <a:off x="1015008" y="3939540"/>
            <a:ext cx="5979795" cy="34802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STAGE my_internal_stage;</a:t>
            </a:r>
            <a:endParaRPr lang="en-US" sz="1550" dirty="0"/>
          </a:p>
        </p:txBody>
      </p:sp>
      <p:sp>
        <p:nvSpPr>
          <p:cNvPr id="10" name="Shape 8"/>
          <p:cNvSpPr/>
          <p:nvPr/>
        </p:nvSpPr>
        <p:spPr>
          <a:xfrm>
            <a:off x="7414379" y="1942505"/>
            <a:ext cx="6422231" cy="2566273"/>
          </a:xfrm>
          <a:prstGeom prst="roundRect">
            <a:avLst>
              <a:gd name="adj" fmla="val 4276"/>
            </a:avLst>
          </a:prstGeom>
          <a:solidFill>
            <a:srgbClr val="FFFFFF"/>
          </a:solidFill>
          <a:ln/>
        </p:spPr>
        <p:txBody>
          <a:bodyPr/>
          <a:lstStyle/>
          <a:p>
            <a:endParaRPr lang="en-IN"/>
          </a:p>
        </p:txBody>
      </p:sp>
      <p:sp>
        <p:nvSpPr>
          <p:cNvPr id="11" name="Shape 9"/>
          <p:cNvSpPr/>
          <p:nvPr/>
        </p:nvSpPr>
        <p:spPr>
          <a:xfrm>
            <a:off x="7414379" y="1919645"/>
            <a:ext cx="6422231" cy="91440"/>
          </a:xfrm>
          <a:prstGeom prst="roundRect">
            <a:avLst>
              <a:gd name="adj" fmla="val 91163"/>
            </a:avLst>
          </a:prstGeom>
          <a:solidFill>
            <a:srgbClr val="437066"/>
          </a:solidFill>
          <a:ln/>
        </p:spPr>
        <p:txBody>
          <a:bodyPr/>
          <a:lstStyle/>
          <a:p>
            <a:endParaRPr lang="en-IN"/>
          </a:p>
        </p:txBody>
      </p:sp>
      <p:sp>
        <p:nvSpPr>
          <p:cNvPr id="12" name="Shape 10"/>
          <p:cNvSpPr/>
          <p:nvPr/>
        </p:nvSpPr>
        <p:spPr>
          <a:xfrm>
            <a:off x="10327838" y="1644848"/>
            <a:ext cx="595313" cy="595313"/>
          </a:xfrm>
          <a:prstGeom prst="roundRect">
            <a:avLst>
              <a:gd name="adj" fmla="val 153600"/>
            </a:avLst>
          </a:prstGeom>
          <a:solidFill>
            <a:srgbClr val="437066"/>
          </a:solidFill>
          <a:ln/>
        </p:spPr>
        <p:txBody>
          <a:bodyPr/>
          <a:lstStyle/>
          <a:p>
            <a:endParaRPr lang="en-IN"/>
          </a:p>
        </p:txBody>
      </p:sp>
      <p:sp>
        <p:nvSpPr>
          <p:cNvPr id="13" name="Text 11"/>
          <p:cNvSpPr/>
          <p:nvPr/>
        </p:nvSpPr>
        <p:spPr>
          <a:xfrm>
            <a:off x="10506432" y="1793677"/>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2</a:t>
            </a:r>
            <a:endParaRPr lang="en-US" sz="1850" dirty="0"/>
          </a:p>
        </p:txBody>
      </p:sp>
      <p:sp>
        <p:nvSpPr>
          <p:cNvPr id="14" name="Text 12"/>
          <p:cNvSpPr/>
          <p:nvPr/>
        </p:nvSpPr>
        <p:spPr>
          <a:xfrm>
            <a:off x="7635597" y="243863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External Stages</a:t>
            </a:r>
            <a:endParaRPr lang="en-US" sz="1950" dirty="0"/>
          </a:p>
        </p:txBody>
      </p:sp>
      <p:sp>
        <p:nvSpPr>
          <p:cNvPr id="15" name="Text 13"/>
          <p:cNvSpPr/>
          <p:nvPr/>
        </p:nvSpPr>
        <p:spPr>
          <a:xfrm>
            <a:off x="7635597" y="2867858"/>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References external cloud storage (primarily S3). Ideal for persistent storage needs and cross-platform integration. Storage costs are handled by your cloud provider.</a:t>
            </a:r>
            <a:endParaRPr lang="en-US" sz="1550" dirty="0"/>
          </a:p>
        </p:txBody>
      </p:sp>
      <p:sp>
        <p:nvSpPr>
          <p:cNvPr id="16" name="Text 14"/>
          <p:cNvSpPr/>
          <p:nvPr/>
        </p:nvSpPr>
        <p:spPr>
          <a:xfrm>
            <a:off x="7635597" y="3939540"/>
            <a:ext cx="5979795" cy="34802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STAGE my_s3_stage URL='s3://bucket/path/'</a:t>
            </a:r>
            <a:endParaRPr lang="en-US" sz="1550" dirty="0"/>
          </a:p>
        </p:txBody>
      </p:sp>
      <p:sp>
        <p:nvSpPr>
          <p:cNvPr id="17" name="Shape 15"/>
          <p:cNvSpPr/>
          <p:nvPr/>
        </p:nvSpPr>
        <p:spPr>
          <a:xfrm>
            <a:off x="793790" y="5004792"/>
            <a:ext cx="6422231" cy="2596753"/>
          </a:xfrm>
          <a:prstGeom prst="roundRect">
            <a:avLst>
              <a:gd name="adj" fmla="val 4226"/>
            </a:avLst>
          </a:prstGeom>
          <a:solidFill>
            <a:srgbClr val="FFFFFF"/>
          </a:solidFill>
          <a:ln/>
        </p:spPr>
        <p:txBody>
          <a:bodyPr/>
          <a:lstStyle/>
          <a:p>
            <a:endParaRPr lang="en-IN"/>
          </a:p>
        </p:txBody>
      </p:sp>
      <p:sp>
        <p:nvSpPr>
          <p:cNvPr id="18" name="Shape 16"/>
          <p:cNvSpPr/>
          <p:nvPr/>
        </p:nvSpPr>
        <p:spPr>
          <a:xfrm>
            <a:off x="793790" y="4981932"/>
            <a:ext cx="6422231" cy="91440"/>
          </a:xfrm>
          <a:prstGeom prst="roundRect">
            <a:avLst>
              <a:gd name="adj" fmla="val 91163"/>
            </a:avLst>
          </a:prstGeom>
          <a:solidFill>
            <a:srgbClr val="437066"/>
          </a:solidFill>
          <a:ln/>
        </p:spPr>
        <p:txBody>
          <a:bodyPr/>
          <a:lstStyle/>
          <a:p>
            <a:endParaRPr lang="en-IN"/>
          </a:p>
        </p:txBody>
      </p:sp>
      <p:sp>
        <p:nvSpPr>
          <p:cNvPr id="19" name="Shape 17"/>
          <p:cNvSpPr/>
          <p:nvPr/>
        </p:nvSpPr>
        <p:spPr>
          <a:xfrm>
            <a:off x="3707249" y="4707136"/>
            <a:ext cx="595313" cy="595313"/>
          </a:xfrm>
          <a:prstGeom prst="roundRect">
            <a:avLst>
              <a:gd name="adj" fmla="val 153600"/>
            </a:avLst>
          </a:prstGeom>
          <a:solidFill>
            <a:srgbClr val="437066"/>
          </a:solidFill>
          <a:ln/>
        </p:spPr>
        <p:txBody>
          <a:bodyPr/>
          <a:lstStyle/>
          <a:p>
            <a:endParaRPr lang="en-IN"/>
          </a:p>
        </p:txBody>
      </p:sp>
      <p:sp>
        <p:nvSpPr>
          <p:cNvPr id="20" name="Text 18"/>
          <p:cNvSpPr/>
          <p:nvPr/>
        </p:nvSpPr>
        <p:spPr>
          <a:xfrm>
            <a:off x="3885843" y="4855964"/>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3</a:t>
            </a:r>
            <a:endParaRPr lang="en-US" sz="1850" dirty="0"/>
          </a:p>
        </p:txBody>
      </p:sp>
      <p:sp>
        <p:nvSpPr>
          <p:cNvPr id="21" name="Text 19"/>
          <p:cNvSpPr/>
          <p:nvPr/>
        </p:nvSpPr>
        <p:spPr>
          <a:xfrm>
            <a:off x="1015008" y="550092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User Stages</a:t>
            </a:r>
            <a:endParaRPr lang="en-US" sz="1950" dirty="0"/>
          </a:p>
        </p:txBody>
      </p:sp>
      <p:sp>
        <p:nvSpPr>
          <p:cNvPr id="22" name="Text 20"/>
          <p:cNvSpPr/>
          <p:nvPr/>
        </p:nvSpPr>
        <p:spPr>
          <a:xfrm>
            <a:off x="1015008" y="5930146"/>
            <a:ext cx="5979795" cy="98309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Automatically created for each user. Accessed with the </a:t>
            </a:r>
            <a:r>
              <a:rPr lang="en-US" sz="1550" dirty="0">
                <a:solidFill>
                  <a:srgbClr val="2C3249"/>
                </a:solidFill>
                <a:highlight>
                  <a:srgbClr val="F2F2F2"/>
                </a:highlight>
                <a:latin typeface="Consolas" pitchFamily="34" charset="0"/>
                <a:ea typeface="Consolas" pitchFamily="34" charset="-122"/>
                <a:cs typeface="Consolas" pitchFamily="34" charset="-120"/>
              </a:rPr>
              <a:t>@~</a:t>
            </a:r>
            <a:r>
              <a:rPr lang="en-US" sz="1550" dirty="0">
                <a:solidFill>
                  <a:srgbClr val="2C3249"/>
                </a:solidFill>
                <a:latin typeface="Martel Sans" pitchFamily="34" charset="0"/>
                <a:ea typeface="Martel Sans" pitchFamily="34" charset="-122"/>
                <a:cs typeface="Martel Sans" pitchFamily="34" charset="-120"/>
              </a:rPr>
              <a:t> prefix. Perfect for personal development work and ad-hoc operations.</a:t>
            </a:r>
            <a:endParaRPr lang="en-US" sz="1550" dirty="0"/>
          </a:p>
        </p:txBody>
      </p:sp>
      <p:sp>
        <p:nvSpPr>
          <p:cNvPr id="23" name="Text 21"/>
          <p:cNvSpPr/>
          <p:nvPr/>
        </p:nvSpPr>
        <p:spPr>
          <a:xfrm>
            <a:off x="1015008" y="7032308"/>
            <a:ext cx="5979795" cy="34802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PUT file:///path/to/local/file.csv @~;</a:t>
            </a:r>
            <a:endParaRPr lang="en-US" sz="1550" dirty="0"/>
          </a:p>
        </p:txBody>
      </p:sp>
      <p:sp>
        <p:nvSpPr>
          <p:cNvPr id="24" name="Shape 22"/>
          <p:cNvSpPr/>
          <p:nvPr/>
        </p:nvSpPr>
        <p:spPr>
          <a:xfrm>
            <a:off x="7414379" y="5004792"/>
            <a:ext cx="6422231" cy="2596753"/>
          </a:xfrm>
          <a:prstGeom prst="roundRect">
            <a:avLst>
              <a:gd name="adj" fmla="val 4226"/>
            </a:avLst>
          </a:prstGeom>
          <a:solidFill>
            <a:srgbClr val="FFFFFF"/>
          </a:solidFill>
          <a:ln/>
        </p:spPr>
        <p:txBody>
          <a:bodyPr/>
          <a:lstStyle/>
          <a:p>
            <a:endParaRPr lang="en-IN"/>
          </a:p>
        </p:txBody>
      </p:sp>
      <p:sp>
        <p:nvSpPr>
          <p:cNvPr id="25" name="Shape 23"/>
          <p:cNvSpPr/>
          <p:nvPr/>
        </p:nvSpPr>
        <p:spPr>
          <a:xfrm>
            <a:off x="7414379" y="4981932"/>
            <a:ext cx="6422231" cy="91440"/>
          </a:xfrm>
          <a:prstGeom prst="roundRect">
            <a:avLst>
              <a:gd name="adj" fmla="val 91163"/>
            </a:avLst>
          </a:prstGeom>
          <a:solidFill>
            <a:srgbClr val="437066"/>
          </a:solidFill>
          <a:ln/>
        </p:spPr>
        <p:txBody>
          <a:bodyPr/>
          <a:lstStyle/>
          <a:p>
            <a:endParaRPr lang="en-IN"/>
          </a:p>
        </p:txBody>
      </p:sp>
      <p:sp>
        <p:nvSpPr>
          <p:cNvPr id="26" name="Shape 24"/>
          <p:cNvSpPr/>
          <p:nvPr/>
        </p:nvSpPr>
        <p:spPr>
          <a:xfrm>
            <a:off x="10327838" y="4707136"/>
            <a:ext cx="595313" cy="595313"/>
          </a:xfrm>
          <a:prstGeom prst="roundRect">
            <a:avLst>
              <a:gd name="adj" fmla="val 153600"/>
            </a:avLst>
          </a:prstGeom>
          <a:solidFill>
            <a:srgbClr val="437066"/>
          </a:solidFill>
          <a:ln/>
        </p:spPr>
        <p:txBody>
          <a:bodyPr/>
          <a:lstStyle/>
          <a:p>
            <a:endParaRPr lang="en-IN"/>
          </a:p>
        </p:txBody>
      </p:sp>
      <p:sp>
        <p:nvSpPr>
          <p:cNvPr id="27" name="Text 25"/>
          <p:cNvSpPr/>
          <p:nvPr/>
        </p:nvSpPr>
        <p:spPr>
          <a:xfrm>
            <a:off x="10506432" y="4855964"/>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Kanit Light" pitchFamily="34" charset="0"/>
                <a:ea typeface="Kanit Light" pitchFamily="34" charset="-122"/>
                <a:cs typeface="Kanit Light" pitchFamily="34" charset="-120"/>
              </a:rPr>
              <a:t>4</a:t>
            </a:r>
            <a:endParaRPr lang="en-US" sz="1850" dirty="0"/>
          </a:p>
        </p:txBody>
      </p:sp>
      <p:sp>
        <p:nvSpPr>
          <p:cNvPr id="28" name="Text 26"/>
          <p:cNvSpPr/>
          <p:nvPr/>
        </p:nvSpPr>
        <p:spPr>
          <a:xfrm>
            <a:off x="7635597" y="550092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Table Stages</a:t>
            </a:r>
            <a:endParaRPr lang="en-US" sz="1950" dirty="0"/>
          </a:p>
        </p:txBody>
      </p:sp>
      <p:sp>
        <p:nvSpPr>
          <p:cNvPr id="29" name="Text 27"/>
          <p:cNvSpPr/>
          <p:nvPr/>
        </p:nvSpPr>
        <p:spPr>
          <a:xfrm>
            <a:off x="7635597" y="5930146"/>
            <a:ext cx="5979795" cy="98309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Automatically created for each table. Accessed with </a:t>
            </a:r>
            <a:r>
              <a:rPr lang="en-US" sz="1550" dirty="0">
                <a:solidFill>
                  <a:srgbClr val="2C3249"/>
                </a:solidFill>
                <a:highlight>
                  <a:srgbClr val="F2F2F2"/>
                </a:highlight>
                <a:latin typeface="Consolas" pitchFamily="34" charset="0"/>
                <a:ea typeface="Consolas" pitchFamily="34" charset="-122"/>
                <a:cs typeface="Consolas" pitchFamily="34" charset="-120"/>
              </a:rPr>
              <a:t>@%table_name</a:t>
            </a:r>
            <a:r>
              <a:rPr lang="en-US" sz="1550" dirty="0">
                <a:solidFill>
                  <a:srgbClr val="2C3249"/>
                </a:solidFill>
                <a:latin typeface="Martel Sans" pitchFamily="34" charset="0"/>
                <a:ea typeface="Martel Sans" pitchFamily="34" charset="-122"/>
                <a:cs typeface="Martel Sans" pitchFamily="34" charset="-120"/>
              </a:rPr>
              <a:t>. Optimized for operations specific to a single table.</a:t>
            </a:r>
            <a:endParaRPr lang="en-US" sz="1550" dirty="0"/>
          </a:p>
        </p:txBody>
      </p:sp>
      <p:sp>
        <p:nvSpPr>
          <p:cNvPr id="30" name="Text 28"/>
          <p:cNvSpPr/>
          <p:nvPr/>
        </p:nvSpPr>
        <p:spPr>
          <a:xfrm>
            <a:off x="7635597" y="7032308"/>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PUT file:///path/to/local/data.csv @%my_table;</a:t>
            </a:r>
            <a:endParaRPr lang="en-US" sz="15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34641"/>
            <a:ext cx="7468314"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External Stages with S3: Deep Dive</a:t>
            </a:r>
            <a:endParaRPr lang="en-US" sz="3900" dirty="0"/>
          </a:p>
        </p:txBody>
      </p:sp>
      <p:sp>
        <p:nvSpPr>
          <p:cNvPr id="3" name="Text 1"/>
          <p:cNvSpPr/>
          <p:nvPr/>
        </p:nvSpPr>
        <p:spPr>
          <a:xfrm>
            <a:off x="793790" y="2050733"/>
            <a:ext cx="3904059" cy="372070"/>
          </a:xfrm>
          <a:prstGeom prst="rect">
            <a:avLst/>
          </a:prstGeom>
          <a:noFill/>
          <a:ln/>
        </p:spPr>
        <p:txBody>
          <a:bodyPr wrap="none" lIns="0" tIns="0" rIns="0" bIns="0" rtlCol="0" anchor="t"/>
          <a:lstStyle/>
          <a:p>
            <a:pPr marL="0" indent="0" algn="l">
              <a:lnSpc>
                <a:spcPts val="2900"/>
              </a:lnSpc>
              <a:buNone/>
            </a:pPr>
            <a:r>
              <a:rPr lang="en-US" sz="2300" dirty="0">
                <a:solidFill>
                  <a:srgbClr val="272D45"/>
                </a:solidFill>
                <a:latin typeface="Kanit Light" pitchFamily="34" charset="0"/>
                <a:ea typeface="Kanit Light" pitchFamily="34" charset="-122"/>
                <a:cs typeface="Kanit Light" pitchFamily="34" charset="-120"/>
              </a:rPr>
              <a:t>Key Configuration Parameters</a:t>
            </a:r>
            <a:endParaRPr lang="en-US" sz="2300" dirty="0"/>
          </a:p>
        </p:txBody>
      </p:sp>
      <p:sp>
        <p:nvSpPr>
          <p:cNvPr id="4" name="Text 2"/>
          <p:cNvSpPr/>
          <p:nvPr/>
        </p:nvSpPr>
        <p:spPr>
          <a:xfrm>
            <a:off x="793790" y="262116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URL:</a:t>
            </a:r>
            <a:r>
              <a:rPr lang="en-US" sz="1550" dirty="0">
                <a:solidFill>
                  <a:srgbClr val="2C3249"/>
                </a:solidFill>
                <a:latin typeface="Martel Sans" pitchFamily="34" charset="0"/>
                <a:ea typeface="Martel Sans" pitchFamily="34" charset="-122"/>
                <a:cs typeface="Martel Sans" pitchFamily="34" charset="-120"/>
              </a:rPr>
              <a:t> S3 bucket path (required)</a:t>
            </a:r>
            <a:endParaRPr lang="en-US" sz="1550" dirty="0"/>
          </a:p>
        </p:txBody>
      </p:sp>
      <p:sp>
        <p:nvSpPr>
          <p:cNvPr id="5" name="Text 3"/>
          <p:cNvSpPr/>
          <p:nvPr/>
        </p:nvSpPr>
        <p:spPr>
          <a:xfrm>
            <a:off x="793790" y="300811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CREDENTIALS:</a:t>
            </a:r>
            <a:r>
              <a:rPr lang="en-US" sz="1550" dirty="0">
                <a:solidFill>
                  <a:srgbClr val="2C3249"/>
                </a:solidFill>
                <a:latin typeface="Martel Sans" pitchFamily="34" charset="0"/>
                <a:ea typeface="Martel Sans" pitchFamily="34" charset="-122"/>
                <a:cs typeface="Martel Sans" pitchFamily="34" charset="-120"/>
              </a:rPr>
              <a:t> AWS access methods</a:t>
            </a:r>
            <a:endParaRPr lang="en-US" sz="1550" dirty="0"/>
          </a:p>
        </p:txBody>
      </p:sp>
      <p:sp>
        <p:nvSpPr>
          <p:cNvPr id="6" name="Text 4"/>
          <p:cNvSpPr/>
          <p:nvPr/>
        </p:nvSpPr>
        <p:spPr>
          <a:xfrm>
            <a:off x="793790" y="339506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ENCRYPTION:</a:t>
            </a:r>
            <a:r>
              <a:rPr lang="en-US" sz="1550" dirty="0">
                <a:solidFill>
                  <a:srgbClr val="2C3249"/>
                </a:solidFill>
                <a:latin typeface="Martel Sans" pitchFamily="34" charset="0"/>
                <a:ea typeface="Martel Sans" pitchFamily="34" charset="-122"/>
                <a:cs typeface="Martel Sans" pitchFamily="34" charset="-120"/>
              </a:rPr>
              <a:t> Client-side encryption options</a:t>
            </a:r>
            <a:endParaRPr lang="en-US" sz="1550" dirty="0"/>
          </a:p>
        </p:txBody>
      </p:sp>
      <p:sp>
        <p:nvSpPr>
          <p:cNvPr id="7" name="Text 5"/>
          <p:cNvSpPr/>
          <p:nvPr/>
        </p:nvSpPr>
        <p:spPr>
          <a:xfrm>
            <a:off x="793790" y="3782020"/>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C3249"/>
                </a:solidFill>
                <a:latin typeface="Martel Sans" pitchFamily="34" charset="0"/>
                <a:ea typeface="Martel Sans" pitchFamily="34" charset="-122"/>
                <a:cs typeface="Martel Sans" pitchFamily="34" charset="-120"/>
              </a:rPr>
              <a:t>STORAGE_INTEGRATION:</a:t>
            </a:r>
            <a:r>
              <a:rPr lang="en-US" sz="1550" dirty="0">
                <a:solidFill>
                  <a:srgbClr val="2C3249"/>
                </a:solidFill>
                <a:latin typeface="Martel Sans" pitchFamily="34" charset="0"/>
                <a:ea typeface="Martel Sans" pitchFamily="34" charset="-122"/>
                <a:cs typeface="Martel Sans" pitchFamily="34" charset="-120"/>
              </a:rPr>
              <a:t> Recommended for enterprise security</a:t>
            </a:r>
            <a:endParaRPr lang="en-US" sz="1550" dirty="0"/>
          </a:p>
        </p:txBody>
      </p:sp>
      <p:sp>
        <p:nvSpPr>
          <p:cNvPr id="8" name="Shape 6"/>
          <p:cNvSpPr/>
          <p:nvPr/>
        </p:nvSpPr>
        <p:spPr>
          <a:xfrm>
            <a:off x="793790" y="4640342"/>
            <a:ext cx="6279356" cy="1478280"/>
          </a:xfrm>
          <a:prstGeom prst="roundRect">
            <a:avLst>
              <a:gd name="adj" fmla="val 5639"/>
            </a:avLst>
          </a:prstGeom>
          <a:solidFill>
            <a:srgbClr val="CFE2DE"/>
          </a:solidFill>
          <a:ln/>
        </p:spPr>
        <p:txBody>
          <a:bodyPr/>
          <a:lstStyle/>
          <a:p>
            <a:endParaRPr lang="en-IN"/>
          </a:p>
        </p:txBody>
      </p:sp>
      <p:pic>
        <p:nvPicPr>
          <p:cNvPr id="9" name="Image 0" descr="preencoded.png"/>
          <p:cNvPicPr>
            <a:picLocks noChangeAspect="1"/>
          </p:cNvPicPr>
          <p:nvPr/>
        </p:nvPicPr>
        <p:blipFill>
          <a:blip r:embed="rId3"/>
          <a:stretch>
            <a:fillRect/>
          </a:stretch>
        </p:blipFill>
        <p:spPr>
          <a:xfrm>
            <a:off x="992148" y="4912757"/>
            <a:ext cx="248007" cy="198358"/>
          </a:xfrm>
          <a:prstGeom prst="rect">
            <a:avLst/>
          </a:prstGeom>
        </p:spPr>
      </p:pic>
      <p:sp>
        <p:nvSpPr>
          <p:cNvPr id="10" name="Text 7"/>
          <p:cNvSpPr/>
          <p:nvPr/>
        </p:nvSpPr>
        <p:spPr>
          <a:xfrm>
            <a:off x="1438513" y="4888230"/>
            <a:ext cx="5436275" cy="95261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Martel Sans" pitchFamily="34" charset="0"/>
                <a:ea typeface="Martel Sans" pitchFamily="34" charset="-122"/>
                <a:cs typeface="Martel Sans" pitchFamily="34" charset="-120"/>
              </a:rPr>
              <a:t>Best Practice:</a:t>
            </a:r>
            <a:r>
              <a:rPr lang="en-US" sz="1550" dirty="0">
                <a:solidFill>
                  <a:srgbClr val="000000"/>
                </a:solidFill>
                <a:latin typeface="Martel Sans" pitchFamily="34" charset="0"/>
                <a:ea typeface="Martel Sans" pitchFamily="34" charset="-122"/>
                <a:cs typeface="Martel Sans" pitchFamily="34" charset="-120"/>
              </a:rPr>
              <a:t> Use storage integrations instead of embedding credentials to maintain security and simplify IAM management.</a:t>
            </a:r>
            <a:endParaRPr lang="en-US" sz="1550" dirty="0"/>
          </a:p>
        </p:txBody>
      </p:sp>
      <p:sp>
        <p:nvSpPr>
          <p:cNvPr id="11" name="Text 8"/>
          <p:cNvSpPr/>
          <p:nvPr/>
        </p:nvSpPr>
        <p:spPr>
          <a:xfrm>
            <a:off x="7564874" y="2050733"/>
            <a:ext cx="4185523" cy="372070"/>
          </a:xfrm>
          <a:prstGeom prst="rect">
            <a:avLst/>
          </a:prstGeom>
          <a:noFill/>
          <a:ln/>
        </p:spPr>
        <p:txBody>
          <a:bodyPr wrap="none" lIns="0" tIns="0" rIns="0" bIns="0" rtlCol="0" anchor="t"/>
          <a:lstStyle/>
          <a:p>
            <a:pPr marL="0" indent="0" algn="l">
              <a:lnSpc>
                <a:spcPts val="2900"/>
              </a:lnSpc>
              <a:buNone/>
            </a:pPr>
            <a:r>
              <a:rPr lang="en-US" sz="2300" dirty="0">
                <a:solidFill>
                  <a:srgbClr val="272D45"/>
                </a:solidFill>
                <a:latin typeface="Kanit Light" pitchFamily="34" charset="0"/>
                <a:ea typeface="Kanit Light" pitchFamily="34" charset="-122"/>
                <a:cs typeface="Kanit Light" pitchFamily="34" charset="-120"/>
              </a:rPr>
              <a:t>Example S3 Stage Configuration</a:t>
            </a:r>
            <a:endParaRPr lang="en-US" sz="2300" dirty="0"/>
          </a:p>
        </p:txBody>
      </p:sp>
      <p:sp>
        <p:nvSpPr>
          <p:cNvPr id="12" name="Shape 9"/>
          <p:cNvSpPr/>
          <p:nvPr/>
        </p:nvSpPr>
        <p:spPr>
          <a:xfrm>
            <a:off x="7564874" y="2646045"/>
            <a:ext cx="6279356" cy="4425672"/>
          </a:xfrm>
          <a:prstGeom prst="roundRect">
            <a:avLst>
              <a:gd name="adj" fmla="val 1884"/>
            </a:avLst>
          </a:prstGeom>
          <a:solidFill>
            <a:srgbClr val="F2F2F2"/>
          </a:solidFill>
          <a:ln/>
        </p:spPr>
        <p:txBody>
          <a:bodyPr/>
          <a:lstStyle/>
          <a:p>
            <a:endParaRPr lang="en-IN"/>
          </a:p>
        </p:txBody>
      </p:sp>
      <p:sp>
        <p:nvSpPr>
          <p:cNvPr id="13" name="Shape 10"/>
          <p:cNvSpPr/>
          <p:nvPr/>
        </p:nvSpPr>
        <p:spPr>
          <a:xfrm>
            <a:off x="7554992" y="2646045"/>
            <a:ext cx="6299121" cy="4425672"/>
          </a:xfrm>
          <a:prstGeom prst="roundRect">
            <a:avLst>
              <a:gd name="adj" fmla="val 673"/>
            </a:avLst>
          </a:prstGeom>
          <a:solidFill>
            <a:srgbClr val="F2F2F2"/>
          </a:solidFill>
          <a:ln/>
        </p:spPr>
        <p:txBody>
          <a:bodyPr/>
          <a:lstStyle/>
          <a:p>
            <a:endParaRPr lang="en-IN"/>
          </a:p>
        </p:txBody>
      </p:sp>
      <p:sp>
        <p:nvSpPr>
          <p:cNvPr id="14" name="Text 11"/>
          <p:cNvSpPr/>
          <p:nvPr/>
        </p:nvSpPr>
        <p:spPr>
          <a:xfrm>
            <a:off x="7753350" y="2794873"/>
            <a:ext cx="5902404" cy="4128016"/>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STORAGE INTEGRATION s3_int TYPE = EXTERNAL_STAGE STORAGE_PROVIDER = S3 ENABLED = TRUE STORAGE_AWS_ROLE_ARN = 'arn:aws:iam::001234567890:role/snowflake_role' STORAGE_ALLOWED_LOCATIONS = ('s3://mybucket/path/');CREATE STAGE ext_stage STORAGE_INTEGRATION = s3_int URL = 's3://mybucket/path/' FILE_FORMAT = (TYPE = 'CSV' FIELD_DELIMITER = '|');</a:t>
            </a:r>
            <a:endParaRPr lang="en-US" sz="15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4819"/>
          </a:xfrm>
          <a:prstGeom prst="rect">
            <a:avLst/>
          </a:prstGeom>
        </p:spPr>
      </p:pic>
      <p:sp>
        <p:nvSpPr>
          <p:cNvPr id="3" name="Text 0"/>
          <p:cNvSpPr/>
          <p:nvPr/>
        </p:nvSpPr>
        <p:spPr>
          <a:xfrm>
            <a:off x="756642" y="2885003"/>
            <a:ext cx="7992785" cy="591145"/>
          </a:xfrm>
          <a:prstGeom prst="rect">
            <a:avLst/>
          </a:prstGeom>
          <a:noFill/>
          <a:ln/>
        </p:spPr>
        <p:txBody>
          <a:bodyPr wrap="none" lIns="0" tIns="0" rIns="0" bIns="0" rtlCol="0" anchor="t"/>
          <a:lstStyle/>
          <a:p>
            <a:pPr marL="0" indent="0" algn="l">
              <a:lnSpc>
                <a:spcPts val="4650"/>
              </a:lnSpc>
              <a:buNone/>
            </a:pPr>
            <a:r>
              <a:rPr lang="en-US" sz="3700" dirty="0">
                <a:solidFill>
                  <a:srgbClr val="272D45"/>
                </a:solidFill>
                <a:latin typeface="Kanit Light" pitchFamily="34" charset="0"/>
                <a:ea typeface="Kanit Light" pitchFamily="34" charset="-122"/>
                <a:cs typeface="Kanit Light" pitchFamily="34" charset="-120"/>
              </a:rPr>
              <a:t>File Format Options and Best Practices</a:t>
            </a:r>
            <a:endParaRPr lang="en-US" sz="3700" dirty="0"/>
          </a:p>
        </p:txBody>
      </p:sp>
      <p:sp>
        <p:nvSpPr>
          <p:cNvPr id="4" name="Shape 1"/>
          <p:cNvSpPr/>
          <p:nvPr/>
        </p:nvSpPr>
        <p:spPr>
          <a:xfrm>
            <a:off x="756642" y="3759875"/>
            <a:ext cx="6464022" cy="1884759"/>
          </a:xfrm>
          <a:prstGeom prst="roundRect">
            <a:avLst>
              <a:gd name="adj" fmla="val 4216"/>
            </a:avLst>
          </a:prstGeom>
          <a:solidFill>
            <a:srgbClr val="FFFFFF"/>
          </a:solidFill>
          <a:ln w="22860">
            <a:solidFill>
              <a:srgbClr val="C5D2CF"/>
            </a:solidFill>
            <a:prstDash val="solid"/>
          </a:ln>
        </p:spPr>
        <p:txBody>
          <a:bodyPr/>
          <a:lstStyle/>
          <a:p>
            <a:endParaRPr lang="en-IN"/>
          </a:p>
        </p:txBody>
      </p:sp>
      <p:sp>
        <p:nvSpPr>
          <p:cNvPr id="5" name="Text 2"/>
          <p:cNvSpPr/>
          <p:nvPr/>
        </p:nvSpPr>
        <p:spPr>
          <a:xfrm>
            <a:off x="968573" y="3971806"/>
            <a:ext cx="2364819" cy="295513"/>
          </a:xfrm>
          <a:prstGeom prst="rect">
            <a:avLst/>
          </a:prstGeom>
          <a:noFill/>
          <a:ln/>
        </p:spPr>
        <p:txBody>
          <a:bodyPr wrap="none" lIns="0" tIns="0" rIns="0" bIns="0" rtlCol="0" anchor="t"/>
          <a:lstStyle/>
          <a:p>
            <a:pPr marL="0" indent="0" algn="l">
              <a:lnSpc>
                <a:spcPts val="2300"/>
              </a:lnSpc>
              <a:buNone/>
            </a:pPr>
            <a:r>
              <a:rPr lang="en-US" sz="1850" dirty="0">
                <a:solidFill>
                  <a:srgbClr val="2C3249"/>
                </a:solidFill>
                <a:latin typeface="Kanit Light" pitchFamily="34" charset="0"/>
                <a:ea typeface="Kanit Light" pitchFamily="34" charset="-122"/>
                <a:cs typeface="Kanit Light" pitchFamily="34" charset="-120"/>
              </a:rPr>
              <a:t>CSV/TSV</a:t>
            </a:r>
            <a:endParaRPr lang="en-US" sz="1850" dirty="0"/>
          </a:p>
        </p:txBody>
      </p:sp>
      <p:sp>
        <p:nvSpPr>
          <p:cNvPr id="6" name="Text 3"/>
          <p:cNvSpPr/>
          <p:nvPr/>
        </p:nvSpPr>
        <p:spPr>
          <a:xfrm>
            <a:off x="968573" y="4380786"/>
            <a:ext cx="6040160" cy="605314"/>
          </a:xfrm>
          <a:prstGeom prst="rect">
            <a:avLst/>
          </a:prstGeom>
          <a:noFill/>
          <a:ln/>
        </p:spPr>
        <p:txBody>
          <a:bodyPr wrap="square" lIns="0" tIns="0" rIns="0" bIns="0" rtlCol="0" anchor="t"/>
          <a:lstStyle/>
          <a:p>
            <a:pPr marL="0" indent="0" algn="l">
              <a:lnSpc>
                <a:spcPts val="2350"/>
              </a:lnSpc>
              <a:buNone/>
            </a:pPr>
            <a:r>
              <a:rPr lang="en-US" sz="1450" dirty="0">
                <a:solidFill>
                  <a:srgbClr val="2C3249"/>
                </a:solidFill>
                <a:latin typeface="Martel Sans" pitchFamily="34" charset="0"/>
                <a:ea typeface="Martel Sans" pitchFamily="34" charset="-122"/>
                <a:cs typeface="Martel Sans" pitchFamily="34" charset="-120"/>
              </a:rPr>
              <a:t>Widely compatible, but larger file sizes. Best for simple data structures.</a:t>
            </a:r>
            <a:endParaRPr lang="en-US" sz="1450" dirty="0"/>
          </a:p>
        </p:txBody>
      </p:sp>
      <p:sp>
        <p:nvSpPr>
          <p:cNvPr id="7" name="Text 4"/>
          <p:cNvSpPr/>
          <p:nvPr/>
        </p:nvSpPr>
        <p:spPr>
          <a:xfrm>
            <a:off x="968573" y="5099566"/>
            <a:ext cx="6040160" cy="333137"/>
          </a:xfrm>
          <a:prstGeom prst="rect">
            <a:avLst/>
          </a:prstGeom>
          <a:noFill/>
          <a:ln/>
        </p:spPr>
        <p:txBody>
          <a:bodyPr wrap="none" lIns="0" tIns="0" rIns="0" bIns="0" rtlCol="0" anchor="t"/>
          <a:lstStyle/>
          <a:p>
            <a:pPr marL="0" indent="0" algn="l">
              <a:lnSpc>
                <a:spcPts val="2350"/>
              </a:lnSpc>
              <a:buNone/>
            </a:pPr>
            <a:r>
              <a:rPr lang="en-US" sz="1450" dirty="0">
                <a:solidFill>
                  <a:srgbClr val="2C3249"/>
                </a:solidFill>
                <a:highlight>
                  <a:srgbClr val="F2F2F2"/>
                </a:highlight>
                <a:latin typeface="Consolas" pitchFamily="34" charset="0"/>
                <a:ea typeface="Consolas" pitchFamily="34" charset="-122"/>
                <a:cs typeface="Consolas" pitchFamily="34" charset="-120"/>
              </a:rPr>
              <a:t>TYPE = 'CSV', FIELD_DELIMITER = ',', SKIP_HEADER = 1</a:t>
            </a:r>
            <a:endParaRPr lang="en-US" sz="1450" dirty="0"/>
          </a:p>
        </p:txBody>
      </p:sp>
      <p:sp>
        <p:nvSpPr>
          <p:cNvPr id="8" name="Shape 5"/>
          <p:cNvSpPr/>
          <p:nvPr/>
        </p:nvSpPr>
        <p:spPr>
          <a:xfrm>
            <a:off x="7409736" y="3759875"/>
            <a:ext cx="6464022" cy="1884759"/>
          </a:xfrm>
          <a:prstGeom prst="roundRect">
            <a:avLst>
              <a:gd name="adj" fmla="val 4216"/>
            </a:avLst>
          </a:prstGeom>
          <a:solidFill>
            <a:srgbClr val="FFFFFF"/>
          </a:solidFill>
          <a:ln w="22860">
            <a:solidFill>
              <a:srgbClr val="C5D2CF"/>
            </a:solidFill>
            <a:prstDash val="solid"/>
          </a:ln>
        </p:spPr>
        <p:txBody>
          <a:bodyPr/>
          <a:lstStyle/>
          <a:p>
            <a:endParaRPr lang="en-IN"/>
          </a:p>
        </p:txBody>
      </p:sp>
      <p:sp>
        <p:nvSpPr>
          <p:cNvPr id="9" name="Text 6"/>
          <p:cNvSpPr/>
          <p:nvPr/>
        </p:nvSpPr>
        <p:spPr>
          <a:xfrm>
            <a:off x="7621667" y="3971806"/>
            <a:ext cx="2364819" cy="295513"/>
          </a:xfrm>
          <a:prstGeom prst="rect">
            <a:avLst/>
          </a:prstGeom>
          <a:noFill/>
          <a:ln/>
        </p:spPr>
        <p:txBody>
          <a:bodyPr wrap="none" lIns="0" tIns="0" rIns="0" bIns="0" rtlCol="0" anchor="t"/>
          <a:lstStyle/>
          <a:p>
            <a:pPr marL="0" indent="0" algn="l">
              <a:lnSpc>
                <a:spcPts val="2300"/>
              </a:lnSpc>
              <a:buNone/>
            </a:pPr>
            <a:r>
              <a:rPr lang="en-US" sz="1850" dirty="0">
                <a:solidFill>
                  <a:srgbClr val="2C3249"/>
                </a:solidFill>
                <a:latin typeface="Kanit Light" pitchFamily="34" charset="0"/>
                <a:ea typeface="Kanit Light" pitchFamily="34" charset="-122"/>
                <a:cs typeface="Kanit Light" pitchFamily="34" charset="-120"/>
              </a:rPr>
              <a:t>JSON</a:t>
            </a:r>
            <a:endParaRPr lang="en-US" sz="1850" dirty="0"/>
          </a:p>
        </p:txBody>
      </p:sp>
      <p:sp>
        <p:nvSpPr>
          <p:cNvPr id="10" name="Text 7"/>
          <p:cNvSpPr/>
          <p:nvPr/>
        </p:nvSpPr>
        <p:spPr>
          <a:xfrm>
            <a:off x="7621667" y="4380786"/>
            <a:ext cx="6040160" cy="605314"/>
          </a:xfrm>
          <a:prstGeom prst="rect">
            <a:avLst/>
          </a:prstGeom>
          <a:noFill/>
          <a:ln/>
        </p:spPr>
        <p:txBody>
          <a:bodyPr wrap="square" lIns="0" tIns="0" rIns="0" bIns="0" rtlCol="0" anchor="t"/>
          <a:lstStyle/>
          <a:p>
            <a:pPr marL="0" indent="0" algn="l">
              <a:lnSpc>
                <a:spcPts val="2350"/>
              </a:lnSpc>
              <a:buNone/>
            </a:pPr>
            <a:r>
              <a:rPr lang="en-US" sz="1450" dirty="0">
                <a:solidFill>
                  <a:srgbClr val="2C3249"/>
                </a:solidFill>
                <a:latin typeface="Martel Sans" pitchFamily="34" charset="0"/>
                <a:ea typeface="Martel Sans" pitchFamily="34" charset="-122"/>
                <a:cs typeface="Martel Sans" pitchFamily="34" charset="-120"/>
              </a:rPr>
              <a:t>Excellent for semi-structured data. Supports nested structures. Use with VARIANT columns.</a:t>
            </a:r>
            <a:endParaRPr lang="en-US" sz="1450" dirty="0"/>
          </a:p>
        </p:txBody>
      </p:sp>
      <p:sp>
        <p:nvSpPr>
          <p:cNvPr id="11" name="Text 8"/>
          <p:cNvSpPr/>
          <p:nvPr/>
        </p:nvSpPr>
        <p:spPr>
          <a:xfrm>
            <a:off x="7621667" y="5099566"/>
            <a:ext cx="6040160" cy="333137"/>
          </a:xfrm>
          <a:prstGeom prst="rect">
            <a:avLst/>
          </a:prstGeom>
          <a:noFill/>
          <a:ln/>
        </p:spPr>
        <p:txBody>
          <a:bodyPr wrap="none" lIns="0" tIns="0" rIns="0" bIns="0" rtlCol="0" anchor="t"/>
          <a:lstStyle/>
          <a:p>
            <a:pPr marL="0" indent="0" algn="l">
              <a:lnSpc>
                <a:spcPts val="2350"/>
              </a:lnSpc>
              <a:buNone/>
            </a:pPr>
            <a:r>
              <a:rPr lang="en-US" sz="1450" dirty="0">
                <a:solidFill>
                  <a:srgbClr val="2C3249"/>
                </a:solidFill>
                <a:highlight>
                  <a:srgbClr val="F2F2F2"/>
                </a:highlight>
                <a:latin typeface="Consolas" pitchFamily="34" charset="0"/>
                <a:ea typeface="Consolas" pitchFamily="34" charset="-122"/>
                <a:cs typeface="Consolas" pitchFamily="34" charset="-120"/>
              </a:rPr>
              <a:t>TYPE = 'JSON', STRIP_OUTER_ARRAY = TRUE</a:t>
            </a:r>
            <a:endParaRPr lang="en-US" sz="1450" dirty="0"/>
          </a:p>
        </p:txBody>
      </p:sp>
      <p:sp>
        <p:nvSpPr>
          <p:cNvPr id="12" name="Shape 9"/>
          <p:cNvSpPr/>
          <p:nvPr/>
        </p:nvSpPr>
        <p:spPr>
          <a:xfrm>
            <a:off x="756642" y="5833705"/>
            <a:ext cx="6464022" cy="1884759"/>
          </a:xfrm>
          <a:prstGeom prst="roundRect">
            <a:avLst>
              <a:gd name="adj" fmla="val 4216"/>
            </a:avLst>
          </a:prstGeom>
          <a:solidFill>
            <a:srgbClr val="FFFFFF"/>
          </a:solidFill>
          <a:ln w="22860">
            <a:solidFill>
              <a:srgbClr val="C5D2CF"/>
            </a:solidFill>
            <a:prstDash val="solid"/>
          </a:ln>
        </p:spPr>
        <p:txBody>
          <a:bodyPr/>
          <a:lstStyle/>
          <a:p>
            <a:endParaRPr lang="en-IN"/>
          </a:p>
        </p:txBody>
      </p:sp>
      <p:sp>
        <p:nvSpPr>
          <p:cNvPr id="13" name="Text 10"/>
          <p:cNvSpPr/>
          <p:nvPr/>
        </p:nvSpPr>
        <p:spPr>
          <a:xfrm>
            <a:off x="968573" y="6045637"/>
            <a:ext cx="2364819" cy="295513"/>
          </a:xfrm>
          <a:prstGeom prst="rect">
            <a:avLst/>
          </a:prstGeom>
          <a:noFill/>
          <a:ln/>
        </p:spPr>
        <p:txBody>
          <a:bodyPr wrap="none" lIns="0" tIns="0" rIns="0" bIns="0" rtlCol="0" anchor="t"/>
          <a:lstStyle/>
          <a:p>
            <a:pPr marL="0" indent="0" algn="l">
              <a:lnSpc>
                <a:spcPts val="2300"/>
              </a:lnSpc>
              <a:buNone/>
            </a:pPr>
            <a:r>
              <a:rPr lang="en-US" sz="1850" dirty="0">
                <a:solidFill>
                  <a:srgbClr val="2C3249"/>
                </a:solidFill>
                <a:latin typeface="Kanit Light" pitchFamily="34" charset="0"/>
                <a:ea typeface="Kanit Light" pitchFamily="34" charset="-122"/>
                <a:cs typeface="Kanit Light" pitchFamily="34" charset="-120"/>
              </a:rPr>
              <a:t>Parquet</a:t>
            </a:r>
            <a:endParaRPr lang="en-US" sz="1850" dirty="0"/>
          </a:p>
        </p:txBody>
      </p:sp>
      <p:sp>
        <p:nvSpPr>
          <p:cNvPr id="14" name="Text 11"/>
          <p:cNvSpPr/>
          <p:nvPr/>
        </p:nvSpPr>
        <p:spPr>
          <a:xfrm>
            <a:off x="968573" y="6454616"/>
            <a:ext cx="6040160" cy="605314"/>
          </a:xfrm>
          <a:prstGeom prst="rect">
            <a:avLst/>
          </a:prstGeom>
          <a:noFill/>
          <a:ln/>
        </p:spPr>
        <p:txBody>
          <a:bodyPr wrap="square" lIns="0" tIns="0" rIns="0" bIns="0" rtlCol="0" anchor="t"/>
          <a:lstStyle/>
          <a:p>
            <a:pPr marL="0" indent="0" algn="l">
              <a:lnSpc>
                <a:spcPts val="2350"/>
              </a:lnSpc>
              <a:buNone/>
            </a:pPr>
            <a:r>
              <a:rPr lang="en-US" sz="1450" b="1" dirty="0">
                <a:solidFill>
                  <a:srgbClr val="437066"/>
                </a:solidFill>
                <a:latin typeface="Martel Sans" pitchFamily="34" charset="0"/>
                <a:ea typeface="Martel Sans" pitchFamily="34" charset="-122"/>
                <a:cs typeface="Martel Sans" pitchFamily="34" charset="-120"/>
              </a:rPr>
              <a:t>Recommended for production</a:t>
            </a:r>
            <a:r>
              <a:rPr lang="en-US" sz="1450" dirty="0">
                <a:solidFill>
                  <a:srgbClr val="2C3249"/>
                </a:solidFill>
                <a:latin typeface="Martel Sans" pitchFamily="34" charset="0"/>
                <a:ea typeface="Martel Sans" pitchFamily="34" charset="-122"/>
                <a:cs typeface="Martel Sans" pitchFamily="34" charset="-120"/>
              </a:rPr>
              <a:t>. Columnar format with built-in compression. Up to 4x more efficient than CSV.</a:t>
            </a:r>
            <a:endParaRPr lang="en-US" sz="1450" dirty="0"/>
          </a:p>
        </p:txBody>
      </p:sp>
      <p:sp>
        <p:nvSpPr>
          <p:cNvPr id="15" name="Text 12"/>
          <p:cNvSpPr/>
          <p:nvPr/>
        </p:nvSpPr>
        <p:spPr>
          <a:xfrm>
            <a:off x="968573" y="7173397"/>
            <a:ext cx="6040160" cy="333137"/>
          </a:xfrm>
          <a:prstGeom prst="rect">
            <a:avLst/>
          </a:prstGeom>
          <a:noFill/>
          <a:ln/>
        </p:spPr>
        <p:txBody>
          <a:bodyPr wrap="none" lIns="0" tIns="0" rIns="0" bIns="0" rtlCol="0" anchor="t"/>
          <a:lstStyle/>
          <a:p>
            <a:pPr marL="0" indent="0" algn="l">
              <a:lnSpc>
                <a:spcPts val="2350"/>
              </a:lnSpc>
              <a:buNone/>
            </a:pPr>
            <a:r>
              <a:rPr lang="en-US" sz="1450" dirty="0">
                <a:solidFill>
                  <a:srgbClr val="2C3249"/>
                </a:solidFill>
                <a:highlight>
                  <a:srgbClr val="F2F2F2"/>
                </a:highlight>
                <a:latin typeface="Consolas" pitchFamily="34" charset="0"/>
                <a:ea typeface="Consolas" pitchFamily="34" charset="-122"/>
                <a:cs typeface="Consolas" pitchFamily="34" charset="-120"/>
              </a:rPr>
              <a:t>TYPE = 'PARQUET'</a:t>
            </a:r>
            <a:endParaRPr lang="en-US" sz="1450" dirty="0"/>
          </a:p>
        </p:txBody>
      </p:sp>
      <p:sp>
        <p:nvSpPr>
          <p:cNvPr id="16" name="Shape 13"/>
          <p:cNvSpPr/>
          <p:nvPr/>
        </p:nvSpPr>
        <p:spPr>
          <a:xfrm>
            <a:off x="7409736" y="5833705"/>
            <a:ext cx="6464022" cy="1884759"/>
          </a:xfrm>
          <a:prstGeom prst="roundRect">
            <a:avLst>
              <a:gd name="adj" fmla="val 4216"/>
            </a:avLst>
          </a:prstGeom>
          <a:solidFill>
            <a:srgbClr val="FFFFFF"/>
          </a:solidFill>
          <a:ln w="22860">
            <a:solidFill>
              <a:srgbClr val="C5D2CF"/>
            </a:solidFill>
            <a:prstDash val="solid"/>
          </a:ln>
        </p:spPr>
        <p:txBody>
          <a:bodyPr/>
          <a:lstStyle/>
          <a:p>
            <a:endParaRPr lang="en-IN"/>
          </a:p>
        </p:txBody>
      </p:sp>
      <p:sp>
        <p:nvSpPr>
          <p:cNvPr id="17" name="Text 14"/>
          <p:cNvSpPr/>
          <p:nvPr/>
        </p:nvSpPr>
        <p:spPr>
          <a:xfrm>
            <a:off x="7621667" y="6045637"/>
            <a:ext cx="2364819" cy="295513"/>
          </a:xfrm>
          <a:prstGeom prst="rect">
            <a:avLst/>
          </a:prstGeom>
          <a:noFill/>
          <a:ln/>
        </p:spPr>
        <p:txBody>
          <a:bodyPr wrap="none" lIns="0" tIns="0" rIns="0" bIns="0" rtlCol="0" anchor="t"/>
          <a:lstStyle/>
          <a:p>
            <a:pPr marL="0" indent="0" algn="l">
              <a:lnSpc>
                <a:spcPts val="2300"/>
              </a:lnSpc>
              <a:buNone/>
            </a:pPr>
            <a:r>
              <a:rPr lang="en-US" sz="1850" dirty="0">
                <a:solidFill>
                  <a:srgbClr val="2C3249"/>
                </a:solidFill>
                <a:latin typeface="Kanit Light" pitchFamily="34" charset="0"/>
                <a:ea typeface="Kanit Light" pitchFamily="34" charset="-122"/>
                <a:cs typeface="Kanit Light" pitchFamily="34" charset="-120"/>
              </a:rPr>
              <a:t>Avro/ORC</a:t>
            </a:r>
            <a:endParaRPr lang="en-US" sz="1850" dirty="0"/>
          </a:p>
        </p:txBody>
      </p:sp>
      <p:sp>
        <p:nvSpPr>
          <p:cNvPr id="18" name="Text 15"/>
          <p:cNvSpPr/>
          <p:nvPr/>
        </p:nvSpPr>
        <p:spPr>
          <a:xfrm>
            <a:off x="7621667" y="6454616"/>
            <a:ext cx="6040160" cy="605314"/>
          </a:xfrm>
          <a:prstGeom prst="rect">
            <a:avLst/>
          </a:prstGeom>
          <a:noFill/>
          <a:ln/>
        </p:spPr>
        <p:txBody>
          <a:bodyPr wrap="square" lIns="0" tIns="0" rIns="0" bIns="0" rtlCol="0" anchor="t"/>
          <a:lstStyle/>
          <a:p>
            <a:pPr marL="0" indent="0" algn="l">
              <a:lnSpc>
                <a:spcPts val="2350"/>
              </a:lnSpc>
              <a:buNone/>
            </a:pPr>
            <a:r>
              <a:rPr lang="en-US" sz="1450" dirty="0">
                <a:solidFill>
                  <a:srgbClr val="2C3249"/>
                </a:solidFill>
                <a:latin typeface="Martel Sans" pitchFamily="34" charset="0"/>
                <a:ea typeface="Martel Sans" pitchFamily="34" charset="-122"/>
                <a:cs typeface="Martel Sans" pitchFamily="34" charset="-120"/>
              </a:rPr>
              <a:t>Row-based (Avro) and columnar (ORC) formats with schema evolution support. Good for Hadoop ecosystem integration.</a:t>
            </a:r>
            <a:endParaRPr lang="en-US" sz="14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9257" y="494467"/>
            <a:ext cx="7394138" cy="561975"/>
          </a:xfrm>
          <a:prstGeom prst="rect">
            <a:avLst/>
          </a:prstGeom>
          <a:noFill/>
          <a:ln/>
        </p:spPr>
        <p:txBody>
          <a:bodyPr wrap="none" lIns="0" tIns="0" rIns="0" bIns="0" rtlCol="0" anchor="t"/>
          <a:lstStyle/>
          <a:p>
            <a:pPr marL="0" indent="0" algn="l">
              <a:lnSpc>
                <a:spcPts val="4400"/>
              </a:lnSpc>
              <a:buNone/>
            </a:pPr>
            <a:r>
              <a:rPr lang="en-US" sz="3500" dirty="0">
                <a:solidFill>
                  <a:srgbClr val="272D45"/>
                </a:solidFill>
                <a:latin typeface="Kanit Light" pitchFamily="34" charset="0"/>
                <a:ea typeface="Kanit Light" pitchFamily="34" charset="-122"/>
                <a:cs typeface="Kanit Light" pitchFamily="34" charset="-120"/>
              </a:rPr>
              <a:t>Compression Options for Staged Files</a:t>
            </a:r>
            <a:endParaRPr lang="en-US" sz="3500" dirty="0"/>
          </a:p>
        </p:txBody>
      </p:sp>
      <p:sp>
        <p:nvSpPr>
          <p:cNvPr id="3" name="Text 1"/>
          <p:cNvSpPr/>
          <p:nvPr/>
        </p:nvSpPr>
        <p:spPr>
          <a:xfrm>
            <a:off x="719257" y="1487924"/>
            <a:ext cx="7739658" cy="575310"/>
          </a:xfrm>
          <a:prstGeom prst="rect">
            <a:avLst/>
          </a:prstGeom>
          <a:noFill/>
          <a:ln/>
        </p:spPr>
        <p:txBody>
          <a:bodyPr wrap="square" lIns="0" tIns="0" rIns="0" bIns="0" rtlCol="0" anchor="t"/>
          <a:lstStyle/>
          <a:p>
            <a:pPr marL="0" indent="0" algn="l">
              <a:lnSpc>
                <a:spcPts val="2250"/>
              </a:lnSpc>
              <a:buNone/>
            </a:pPr>
            <a:r>
              <a:rPr lang="en-US" sz="1400" dirty="0">
                <a:solidFill>
                  <a:srgbClr val="2C3249"/>
                </a:solidFill>
                <a:latin typeface="Martel Sans" pitchFamily="34" charset="0"/>
                <a:ea typeface="Martel Sans" pitchFamily="34" charset="-122"/>
                <a:cs typeface="Martel Sans" pitchFamily="34" charset="-120"/>
              </a:rPr>
              <a:t>Snowflake supports multiple compression formats for staged files, which can significantly reduce storage costs and improve load performance.</a:t>
            </a:r>
            <a:endParaRPr lang="en-US" sz="1400" dirty="0"/>
          </a:p>
        </p:txBody>
      </p:sp>
      <p:sp>
        <p:nvSpPr>
          <p:cNvPr id="4" name="Text 2"/>
          <p:cNvSpPr/>
          <p:nvPr/>
        </p:nvSpPr>
        <p:spPr>
          <a:xfrm>
            <a:off x="719257" y="2243018"/>
            <a:ext cx="3621048" cy="337185"/>
          </a:xfrm>
          <a:prstGeom prst="rect">
            <a:avLst/>
          </a:prstGeom>
          <a:noFill/>
          <a:ln/>
        </p:spPr>
        <p:txBody>
          <a:bodyPr wrap="none" lIns="0" tIns="0" rIns="0" bIns="0" rtlCol="0" anchor="t"/>
          <a:lstStyle/>
          <a:p>
            <a:pPr marL="0" indent="0" algn="l">
              <a:lnSpc>
                <a:spcPts val="2650"/>
              </a:lnSpc>
              <a:buNone/>
            </a:pPr>
            <a:r>
              <a:rPr lang="en-US" sz="2100" dirty="0">
                <a:solidFill>
                  <a:srgbClr val="437066"/>
                </a:solidFill>
                <a:latin typeface="Kanit Light" pitchFamily="34" charset="0"/>
                <a:ea typeface="Kanit Light" pitchFamily="34" charset="-122"/>
                <a:cs typeface="Kanit Light" pitchFamily="34" charset="-120"/>
              </a:rPr>
              <a:t>Supported Compression Types</a:t>
            </a:r>
            <a:endParaRPr lang="en-US" sz="2100" dirty="0"/>
          </a:p>
        </p:txBody>
      </p:sp>
      <p:sp>
        <p:nvSpPr>
          <p:cNvPr id="5" name="Text 3"/>
          <p:cNvSpPr/>
          <p:nvPr/>
        </p:nvSpPr>
        <p:spPr>
          <a:xfrm>
            <a:off x="719257" y="2759988"/>
            <a:ext cx="7739658" cy="287655"/>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GZIP:</a:t>
            </a:r>
            <a:r>
              <a:rPr lang="en-US" sz="1400" dirty="0">
                <a:solidFill>
                  <a:srgbClr val="2C3249"/>
                </a:solidFill>
                <a:latin typeface="Martel Sans" pitchFamily="34" charset="0"/>
                <a:ea typeface="Martel Sans" pitchFamily="34" charset="-122"/>
                <a:cs typeface="Martel Sans" pitchFamily="34" charset="-120"/>
              </a:rPr>
              <a:t> Widely supported, good compression ratio (default)</a:t>
            </a:r>
            <a:endParaRPr lang="en-US" sz="1400" dirty="0"/>
          </a:p>
        </p:txBody>
      </p:sp>
      <p:sp>
        <p:nvSpPr>
          <p:cNvPr id="6" name="Text 4"/>
          <p:cNvSpPr/>
          <p:nvPr/>
        </p:nvSpPr>
        <p:spPr>
          <a:xfrm>
            <a:off x="719257" y="3110508"/>
            <a:ext cx="7739658" cy="287655"/>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BZ2:</a:t>
            </a:r>
            <a:r>
              <a:rPr lang="en-US" sz="1400" dirty="0">
                <a:solidFill>
                  <a:srgbClr val="2C3249"/>
                </a:solidFill>
                <a:latin typeface="Martel Sans" pitchFamily="34" charset="0"/>
                <a:ea typeface="Martel Sans" pitchFamily="34" charset="-122"/>
                <a:cs typeface="Martel Sans" pitchFamily="34" charset="-120"/>
              </a:rPr>
              <a:t> Better compression than GZIP, but slower</a:t>
            </a:r>
            <a:endParaRPr lang="en-US" sz="1400" dirty="0"/>
          </a:p>
        </p:txBody>
      </p:sp>
      <p:sp>
        <p:nvSpPr>
          <p:cNvPr id="7" name="Text 5"/>
          <p:cNvSpPr/>
          <p:nvPr/>
        </p:nvSpPr>
        <p:spPr>
          <a:xfrm>
            <a:off x="719257" y="3461028"/>
            <a:ext cx="7739658" cy="287655"/>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BROTLI:</a:t>
            </a:r>
            <a:r>
              <a:rPr lang="en-US" sz="1400" dirty="0">
                <a:solidFill>
                  <a:srgbClr val="2C3249"/>
                </a:solidFill>
                <a:latin typeface="Martel Sans" pitchFamily="34" charset="0"/>
                <a:ea typeface="Martel Sans" pitchFamily="34" charset="-122"/>
                <a:cs typeface="Martel Sans" pitchFamily="34" charset="-120"/>
              </a:rPr>
              <a:t> Excellent balance of speed and compression</a:t>
            </a:r>
            <a:endParaRPr lang="en-US" sz="1400" dirty="0"/>
          </a:p>
        </p:txBody>
      </p:sp>
      <p:sp>
        <p:nvSpPr>
          <p:cNvPr id="8" name="Text 6"/>
          <p:cNvSpPr/>
          <p:nvPr/>
        </p:nvSpPr>
        <p:spPr>
          <a:xfrm>
            <a:off x="719257" y="3811548"/>
            <a:ext cx="7739658" cy="287655"/>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ZSTD:</a:t>
            </a:r>
            <a:r>
              <a:rPr lang="en-US" sz="1400" dirty="0">
                <a:solidFill>
                  <a:srgbClr val="2C3249"/>
                </a:solidFill>
                <a:latin typeface="Martel Sans" pitchFamily="34" charset="0"/>
                <a:ea typeface="Martel Sans" pitchFamily="34" charset="-122"/>
                <a:cs typeface="Martel Sans" pitchFamily="34" charset="-120"/>
              </a:rPr>
              <a:t> </a:t>
            </a:r>
            <a:r>
              <a:rPr lang="en-US" sz="1400" b="1" dirty="0">
                <a:solidFill>
                  <a:srgbClr val="437066"/>
                </a:solidFill>
                <a:latin typeface="Martel Sans" pitchFamily="34" charset="0"/>
                <a:ea typeface="Martel Sans" pitchFamily="34" charset="-122"/>
                <a:cs typeface="Martel Sans" pitchFamily="34" charset="-120"/>
              </a:rPr>
              <a:t>Recommended for production</a:t>
            </a:r>
            <a:r>
              <a:rPr lang="en-US" sz="1400" dirty="0">
                <a:solidFill>
                  <a:srgbClr val="2C3249"/>
                </a:solidFill>
                <a:latin typeface="Martel Sans" pitchFamily="34" charset="0"/>
                <a:ea typeface="Martel Sans" pitchFamily="34" charset="-122"/>
                <a:cs typeface="Martel Sans" pitchFamily="34" charset="-120"/>
              </a:rPr>
              <a:t>, best overall performance</a:t>
            </a:r>
            <a:endParaRPr lang="en-US" sz="1400" dirty="0"/>
          </a:p>
        </p:txBody>
      </p:sp>
      <p:sp>
        <p:nvSpPr>
          <p:cNvPr id="9" name="Text 7"/>
          <p:cNvSpPr/>
          <p:nvPr/>
        </p:nvSpPr>
        <p:spPr>
          <a:xfrm>
            <a:off x="719257" y="4162068"/>
            <a:ext cx="7739658" cy="287655"/>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DEFLATE:</a:t>
            </a:r>
            <a:r>
              <a:rPr lang="en-US" sz="1400" dirty="0">
                <a:solidFill>
                  <a:srgbClr val="2C3249"/>
                </a:solidFill>
                <a:latin typeface="Martel Sans" pitchFamily="34" charset="0"/>
                <a:ea typeface="Martel Sans" pitchFamily="34" charset="-122"/>
                <a:cs typeface="Martel Sans" pitchFamily="34" charset="-120"/>
              </a:rPr>
              <a:t> Similar to GZIP, different algorithm</a:t>
            </a:r>
            <a:endParaRPr lang="en-US" sz="1400" dirty="0"/>
          </a:p>
        </p:txBody>
      </p:sp>
      <p:sp>
        <p:nvSpPr>
          <p:cNvPr id="10" name="Text 8"/>
          <p:cNvSpPr/>
          <p:nvPr/>
        </p:nvSpPr>
        <p:spPr>
          <a:xfrm>
            <a:off x="719257" y="4512588"/>
            <a:ext cx="7739658" cy="287655"/>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RAW_DEFLATE:</a:t>
            </a:r>
            <a:r>
              <a:rPr lang="en-US" sz="1400" dirty="0">
                <a:solidFill>
                  <a:srgbClr val="2C3249"/>
                </a:solidFill>
                <a:latin typeface="Martel Sans" pitchFamily="34" charset="0"/>
                <a:ea typeface="Martel Sans" pitchFamily="34" charset="-122"/>
                <a:cs typeface="Martel Sans" pitchFamily="34" charset="-120"/>
              </a:rPr>
              <a:t> DEFLATE without headers</a:t>
            </a:r>
            <a:endParaRPr lang="en-US" sz="1400" dirty="0"/>
          </a:p>
        </p:txBody>
      </p:sp>
      <p:sp>
        <p:nvSpPr>
          <p:cNvPr id="11" name="Text 9"/>
          <p:cNvSpPr/>
          <p:nvPr/>
        </p:nvSpPr>
        <p:spPr>
          <a:xfrm>
            <a:off x="719257" y="4863108"/>
            <a:ext cx="7739658" cy="287655"/>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NONE:</a:t>
            </a:r>
            <a:r>
              <a:rPr lang="en-US" sz="1400" dirty="0">
                <a:solidFill>
                  <a:srgbClr val="2C3249"/>
                </a:solidFill>
                <a:latin typeface="Martel Sans" pitchFamily="34" charset="0"/>
                <a:ea typeface="Martel Sans" pitchFamily="34" charset="-122"/>
                <a:cs typeface="Martel Sans" pitchFamily="34" charset="-120"/>
              </a:rPr>
              <a:t> No compression, only for testing</a:t>
            </a:r>
            <a:endParaRPr lang="en-US" sz="1400" dirty="0"/>
          </a:p>
        </p:txBody>
      </p:sp>
      <p:pic>
        <p:nvPicPr>
          <p:cNvPr id="12" name="Image 0" descr="preencoded.png"/>
          <p:cNvPicPr>
            <a:picLocks noChangeAspect="1"/>
          </p:cNvPicPr>
          <p:nvPr/>
        </p:nvPicPr>
        <p:blipFill>
          <a:blip r:embed="rId3"/>
          <a:stretch>
            <a:fillRect/>
          </a:stretch>
        </p:blipFill>
        <p:spPr>
          <a:xfrm>
            <a:off x="8905161" y="1528405"/>
            <a:ext cx="5013484" cy="5013484"/>
          </a:xfrm>
          <a:prstGeom prst="rect">
            <a:avLst/>
          </a:prstGeom>
        </p:spPr>
      </p:pic>
      <p:sp>
        <p:nvSpPr>
          <p:cNvPr id="13" name="Shape 10"/>
          <p:cNvSpPr/>
          <p:nvPr/>
        </p:nvSpPr>
        <p:spPr>
          <a:xfrm>
            <a:off x="8905161" y="6744176"/>
            <a:ext cx="5013484" cy="1339334"/>
          </a:xfrm>
          <a:prstGeom prst="roundRect">
            <a:avLst>
              <a:gd name="adj" fmla="val 5639"/>
            </a:avLst>
          </a:prstGeom>
          <a:solidFill>
            <a:srgbClr val="B6D6FC"/>
          </a:solidFill>
          <a:ln/>
        </p:spPr>
        <p:txBody>
          <a:bodyPr/>
          <a:lstStyle/>
          <a:p>
            <a:endParaRPr lang="en-IN"/>
          </a:p>
        </p:txBody>
      </p:sp>
      <p:pic>
        <p:nvPicPr>
          <p:cNvPr id="14" name="Image 1" descr="preencoded.png"/>
          <p:cNvPicPr>
            <a:picLocks noChangeAspect="1"/>
          </p:cNvPicPr>
          <p:nvPr/>
        </p:nvPicPr>
        <p:blipFill>
          <a:blip r:embed="rId4"/>
          <a:stretch>
            <a:fillRect/>
          </a:stretch>
        </p:blipFill>
        <p:spPr>
          <a:xfrm>
            <a:off x="9084945" y="6994327"/>
            <a:ext cx="224671" cy="179784"/>
          </a:xfrm>
          <a:prstGeom prst="rect">
            <a:avLst/>
          </a:prstGeom>
        </p:spPr>
      </p:pic>
      <p:sp>
        <p:nvSpPr>
          <p:cNvPr id="15" name="Text 11"/>
          <p:cNvSpPr/>
          <p:nvPr/>
        </p:nvSpPr>
        <p:spPr>
          <a:xfrm>
            <a:off x="9489400" y="6968847"/>
            <a:ext cx="4249460" cy="862965"/>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Martel Sans" pitchFamily="34" charset="0"/>
                <a:ea typeface="Martel Sans" pitchFamily="34" charset="-122"/>
                <a:cs typeface="Martel Sans" pitchFamily="34" charset="-120"/>
              </a:rPr>
              <a:t>In our benchmarks, ZSTD achieved 20% better compression than GZIP while being 30% faster for large datasets.</a:t>
            </a:r>
            <a:endParaRPr lang="en-US"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84421"/>
            <a:ext cx="10835164"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Secure File Transfer with PUT and GET Commands</a:t>
            </a:r>
            <a:endParaRPr lang="en-US" sz="3900" dirty="0"/>
          </a:p>
        </p:txBody>
      </p:sp>
      <p:pic>
        <p:nvPicPr>
          <p:cNvPr id="3" name="Image 0" descr="preencoded.png"/>
          <p:cNvPicPr>
            <a:picLocks noChangeAspect="1"/>
          </p:cNvPicPr>
          <p:nvPr/>
        </p:nvPicPr>
        <p:blipFill>
          <a:blip r:embed="rId3"/>
          <a:stretch>
            <a:fillRect/>
          </a:stretch>
        </p:blipFill>
        <p:spPr>
          <a:xfrm>
            <a:off x="793790" y="2101334"/>
            <a:ext cx="6521410" cy="793790"/>
          </a:xfrm>
          <a:prstGeom prst="rect">
            <a:avLst/>
          </a:prstGeom>
        </p:spPr>
      </p:pic>
      <p:sp>
        <p:nvSpPr>
          <p:cNvPr id="4" name="Text 1"/>
          <p:cNvSpPr/>
          <p:nvPr/>
        </p:nvSpPr>
        <p:spPr>
          <a:xfrm>
            <a:off x="992148" y="309348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PUT Command</a:t>
            </a:r>
            <a:endParaRPr lang="en-US" sz="1950" dirty="0"/>
          </a:p>
        </p:txBody>
      </p:sp>
      <p:sp>
        <p:nvSpPr>
          <p:cNvPr id="5" name="Text 2"/>
          <p:cNvSpPr/>
          <p:nvPr/>
        </p:nvSpPr>
        <p:spPr>
          <a:xfrm>
            <a:off x="992148" y="3522702"/>
            <a:ext cx="6124694"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Uploads local files to a Snowflake stage</a:t>
            </a:r>
            <a:endParaRPr lang="en-US" sz="1550" dirty="0"/>
          </a:p>
        </p:txBody>
      </p:sp>
      <p:sp>
        <p:nvSpPr>
          <p:cNvPr id="6" name="Shape 3"/>
          <p:cNvSpPr/>
          <p:nvPr/>
        </p:nvSpPr>
        <p:spPr>
          <a:xfrm>
            <a:off x="992148" y="4063484"/>
            <a:ext cx="6124694" cy="1250275"/>
          </a:xfrm>
          <a:prstGeom prst="roundRect">
            <a:avLst>
              <a:gd name="adj" fmla="val 6667"/>
            </a:avLst>
          </a:prstGeom>
          <a:solidFill>
            <a:srgbClr val="F2F2F2"/>
          </a:solidFill>
          <a:ln/>
        </p:spPr>
        <p:txBody>
          <a:bodyPr/>
          <a:lstStyle/>
          <a:p>
            <a:endParaRPr lang="en-IN"/>
          </a:p>
        </p:txBody>
      </p:sp>
      <p:sp>
        <p:nvSpPr>
          <p:cNvPr id="7" name="Shape 4"/>
          <p:cNvSpPr/>
          <p:nvPr/>
        </p:nvSpPr>
        <p:spPr>
          <a:xfrm>
            <a:off x="982266" y="4063484"/>
            <a:ext cx="6144458" cy="1250275"/>
          </a:xfrm>
          <a:prstGeom prst="roundRect">
            <a:avLst>
              <a:gd name="adj" fmla="val 2381"/>
            </a:avLst>
          </a:prstGeom>
          <a:solidFill>
            <a:srgbClr val="F2F2F2"/>
          </a:solidFill>
          <a:ln/>
        </p:spPr>
        <p:txBody>
          <a:bodyPr/>
          <a:lstStyle/>
          <a:p>
            <a:endParaRPr lang="en-IN"/>
          </a:p>
        </p:txBody>
      </p:sp>
      <p:sp>
        <p:nvSpPr>
          <p:cNvPr id="8" name="Text 5"/>
          <p:cNvSpPr/>
          <p:nvPr/>
        </p:nvSpPr>
        <p:spPr>
          <a:xfrm>
            <a:off x="1180624" y="4212312"/>
            <a:ext cx="5747742"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PUT file:///path/to/local/file.csv @my_stage  AUTO_COMPRESS = TRUE   OVERWRITE = TRUE;</a:t>
            </a:r>
            <a:endParaRPr lang="en-US" sz="1550" dirty="0"/>
          </a:p>
        </p:txBody>
      </p:sp>
      <p:pic>
        <p:nvPicPr>
          <p:cNvPr id="9" name="Image 1" descr="preencoded.png"/>
          <p:cNvPicPr>
            <a:picLocks noChangeAspect="1"/>
          </p:cNvPicPr>
          <p:nvPr/>
        </p:nvPicPr>
        <p:blipFill>
          <a:blip r:embed="rId4"/>
          <a:stretch>
            <a:fillRect/>
          </a:stretch>
        </p:blipFill>
        <p:spPr>
          <a:xfrm>
            <a:off x="7315200" y="2101334"/>
            <a:ext cx="6521410" cy="793790"/>
          </a:xfrm>
          <a:prstGeom prst="rect">
            <a:avLst/>
          </a:prstGeom>
        </p:spPr>
      </p:pic>
      <p:sp>
        <p:nvSpPr>
          <p:cNvPr id="10" name="Text 6"/>
          <p:cNvSpPr/>
          <p:nvPr/>
        </p:nvSpPr>
        <p:spPr>
          <a:xfrm>
            <a:off x="7513558" y="309348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GET Command</a:t>
            </a:r>
            <a:endParaRPr lang="en-US" sz="1950" dirty="0"/>
          </a:p>
        </p:txBody>
      </p:sp>
      <p:sp>
        <p:nvSpPr>
          <p:cNvPr id="11" name="Text 7"/>
          <p:cNvSpPr/>
          <p:nvPr/>
        </p:nvSpPr>
        <p:spPr>
          <a:xfrm>
            <a:off x="7513558" y="3522702"/>
            <a:ext cx="6124694"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Downloads files from a Snowflake stage to local storage</a:t>
            </a:r>
            <a:endParaRPr lang="en-US" sz="1550" dirty="0"/>
          </a:p>
        </p:txBody>
      </p:sp>
      <p:sp>
        <p:nvSpPr>
          <p:cNvPr id="12" name="Shape 8"/>
          <p:cNvSpPr/>
          <p:nvPr/>
        </p:nvSpPr>
        <p:spPr>
          <a:xfrm>
            <a:off x="7513558" y="4063484"/>
            <a:ext cx="6124694" cy="1250275"/>
          </a:xfrm>
          <a:prstGeom prst="roundRect">
            <a:avLst>
              <a:gd name="adj" fmla="val 6667"/>
            </a:avLst>
          </a:prstGeom>
          <a:solidFill>
            <a:srgbClr val="F2F2F2"/>
          </a:solidFill>
          <a:ln/>
        </p:spPr>
        <p:txBody>
          <a:bodyPr/>
          <a:lstStyle/>
          <a:p>
            <a:endParaRPr lang="en-IN"/>
          </a:p>
        </p:txBody>
      </p:sp>
      <p:sp>
        <p:nvSpPr>
          <p:cNvPr id="13" name="Shape 9"/>
          <p:cNvSpPr/>
          <p:nvPr/>
        </p:nvSpPr>
        <p:spPr>
          <a:xfrm>
            <a:off x="7503676" y="4063484"/>
            <a:ext cx="6144458" cy="1250275"/>
          </a:xfrm>
          <a:prstGeom prst="roundRect">
            <a:avLst>
              <a:gd name="adj" fmla="val 2381"/>
            </a:avLst>
          </a:prstGeom>
          <a:solidFill>
            <a:srgbClr val="F2F2F2"/>
          </a:solidFill>
          <a:ln/>
        </p:spPr>
        <p:txBody>
          <a:bodyPr/>
          <a:lstStyle/>
          <a:p>
            <a:endParaRPr lang="en-IN"/>
          </a:p>
        </p:txBody>
      </p:sp>
      <p:sp>
        <p:nvSpPr>
          <p:cNvPr id="14" name="Text 10"/>
          <p:cNvSpPr/>
          <p:nvPr/>
        </p:nvSpPr>
        <p:spPr>
          <a:xfrm>
            <a:off x="7702034" y="4212312"/>
            <a:ext cx="5747742"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GET @my_stage/data.csv   file:///path/to/local/  PATTERN = '.*csv.gz';</a:t>
            </a:r>
            <a:endParaRPr lang="en-US" sz="1550" dirty="0"/>
          </a:p>
        </p:txBody>
      </p:sp>
      <p:sp>
        <p:nvSpPr>
          <p:cNvPr id="15" name="Text 11"/>
          <p:cNvSpPr/>
          <p:nvPr/>
        </p:nvSpPr>
        <p:spPr>
          <a:xfrm>
            <a:off x="793790" y="5809774"/>
            <a:ext cx="3112889" cy="372070"/>
          </a:xfrm>
          <a:prstGeom prst="rect">
            <a:avLst/>
          </a:prstGeom>
          <a:noFill/>
          <a:ln/>
        </p:spPr>
        <p:txBody>
          <a:bodyPr wrap="none" lIns="0" tIns="0" rIns="0" bIns="0" rtlCol="0" anchor="t"/>
          <a:lstStyle/>
          <a:p>
            <a:pPr marL="0" indent="0" algn="l">
              <a:lnSpc>
                <a:spcPts val="2900"/>
              </a:lnSpc>
              <a:buNone/>
            </a:pPr>
            <a:r>
              <a:rPr lang="en-US" sz="2300" dirty="0">
                <a:solidFill>
                  <a:srgbClr val="272D45"/>
                </a:solidFill>
                <a:latin typeface="Kanit Light" pitchFamily="34" charset="0"/>
                <a:ea typeface="Kanit Light" pitchFamily="34" charset="-122"/>
                <a:cs typeface="Kanit Light" pitchFamily="34" charset="-120"/>
              </a:rPr>
              <a:t>Security Considerations</a:t>
            </a:r>
            <a:endParaRPr lang="en-US" sz="2300" dirty="0"/>
          </a:p>
        </p:txBody>
      </p:sp>
      <p:sp>
        <p:nvSpPr>
          <p:cNvPr id="16" name="Text 12"/>
          <p:cNvSpPr/>
          <p:nvPr/>
        </p:nvSpPr>
        <p:spPr>
          <a:xfrm>
            <a:off x="793790" y="6479500"/>
            <a:ext cx="13042821" cy="6655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All file transfers are encrypted in transit using TLS. For sensitive data, consider using client-side encryption with the </a:t>
            </a:r>
            <a:r>
              <a:rPr lang="en-US" sz="1550" dirty="0">
                <a:solidFill>
                  <a:srgbClr val="2C3249"/>
                </a:solidFill>
                <a:highlight>
                  <a:srgbClr val="F2F2F2"/>
                </a:highlight>
                <a:latin typeface="Consolas" pitchFamily="34" charset="0"/>
                <a:ea typeface="Consolas" pitchFamily="34" charset="-122"/>
                <a:cs typeface="Consolas" pitchFamily="34" charset="-120"/>
              </a:rPr>
              <a:t>ENCRYPTION=</a:t>
            </a:r>
            <a:r>
              <a:rPr lang="en-US" sz="1550" dirty="0">
                <a:solidFill>
                  <a:srgbClr val="2C3249"/>
                </a:solidFill>
                <a:latin typeface="Martel Sans" pitchFamily="34" charset="0"/>
                <a:ea typeface="Martel Sans" pitchFamily="34" charset="-122"/>
                <a:cs typeface="Martel Sans" pitchFamily="34" charset="-120"/>
              </a:rPr>
              <a:t> parameter in your stage definition. Leverage Snowflake's role-based access control to restrict stage access to appropriate users.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19795"/>
            <a:ext cx="6762393"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Working with Database Objects</a:t>
            </a:r>
            <a:endParaRPr lang="en-US" sz="3900" dirty="0"/>
          </a:p>
        </p:txBody>
      </p:sp>
      <p:sp>
        <p:nvSpPr>
          <p:cNvPr id="3" name="Shape 1"/>
          <p:cNvSpPr/>
          <p:nvPr/>
        </p:nvSpPr>
        <p:spPr>
          <a:xfrm>
            <a:off x="793790" y="2360771"/>
            <a:ext cx="6279356" cy="4425672"/>
          </a:xfrm>
          <a:prstGeom prst="roundRect">
            <a:avLst>
              <a:gd name="adj" fmla="val 1884"/>
            </a:avLst>
          </a:prstGeom>
          <a:solidFill>
            <a:srgbClr val="F2F2F2"/>
          </a:solidFill>
          <a:ln/>
        </p:spPr>
        <p:txBody>
          <a:bodyPr/>
          <a:lstStyle/>
          <a:p>
            <a:endParaRPr lang="en-IN"/>
          </a:p>
        </p:txBody>
      </p:sp>
      <p:sp>
        <p:nvSpPr>
          <p:cNvPr id="4" name="Shape 2"/>
          <p:cNvSpPr/>
          <p:nvPr/>
        </p:nvSpPr>
        <p:spPr>
          <a:xfrm>
            <a:off x="783908" y="2360771"/>
            <a:ext cx="6299121" cy="4425672"/>
          </a:xfrm>
          <a:prstGeom prst="roundRect">
            <a:avLst>
              <a:gd name="adj" fmla="val 673"/>
            </a:avLst>
          </a:prstGeom>
          <a:solidFill>
            <a:srgbClr val="F2F2F2"/>
          </a:solidFill>
          <a:ln/>
        </p:spPr>
        <p:txBody>
          <a:bodyPr/>
          <a:lstStyle/>
          <a:p>
            <a:endParaRPr lang="en-IN"/>
          </a:p>
        </p:txBody>
      </p:sp>
      <p:sp>
        <p:nvSpPr>
          <p:cNvPr id="5" name="Text 3"/>
          <p:cNvSpPr/>
          <p:nvPr/>
        </p:nvSpPr>
        <p:spPr>
          <a:xfrm>
            <a:off x="982266" y="2509599"/>
            <a:ext cx="5902404" cy="4128016"/>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 Create a databaseCREATE DATABASE sales_data;-- Create a schemaCREATE SCHEMA sales_data.transactions;-- List schemas in databaseSHOW SCHEMAS IN DATABASE sales_data;-- Set context (important!)USE DATABASE sales_data;USE SCHEMA transactions;</a:t>
            </a:r>
            <a:endParaRPr lang="en-US" sz="1550" dirty="0"/>
          </a:p>
        </p:txBody>
      </p:sp>
      <p:sp>
        <p:nvSpPr>
          <p:cNvPr id="6" name="Text 4"/>
          <p:cNvSpPr/>
          <p:nvPr/>
        </p:nvSpPr>
        <p:spPr>
          <a:xfrm>
            <a:off x="7564874" y="2335887"/>
            <a:ext cx="3447812" cy="310158"/>
          </a:xfrm>
          <a:prstGeom prst="rect">
            <a:avLst/>
          </a:prstGeom>
          <a:noFill/>
          <a:ln/>
        </p:spPr>
        <p:txBody>
          <a:bodyPr wrap="none" lIns="0" tIns="0" rIns="0" bIns="0" rtlCol="0" anchor="t"/>
          <a:lstStyle/>
          <a:p>
            <a:pPr marL="0" indent="0" algn="l">
              <a:lnSpc>
                <a:spcPts val="2400"/>
              </a:lnSpc>
              <a:buNone/>
            </a:pPr>
            <a:r>
              <a:rPr lang="en-US" sz="1950" dirty="0">
                <a:solidFill>
                  <a:srgbClr val="272D45"/>
                </a:solidFill>
                <a:latin typeface="Kanit Light" pitchFamily="34" charset="0"/>
                <a:ea typeface="Kanit Light" pitchFamily="34" charset="-122"/>
                <a:cs typeface="Kanit Light" pitchFamily="34" charset="-120"/>
              </a:rPr>
              <a:t>Working Efficiently with Objects</a:t>
            </a:r>
            <a:endParaRPr lang="en-US" sz="1950" dirty="0"/>
          </a:p>
        </p:txBody>
      </p:sp>
      <p:sp>
        <p:nvSpPr>
          <p:cNvPr id="7" name="Text 5"/>
          <p:cNvSpPr/>
          <p:nvPr/>
        </p:nvSpPr>
        <p:spPr>
          <a:xfrm>
            <a:off x="7564874" y="2844403"/>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Always set your session context to avoid fully qualifying object names in every statement</a:t>
            </a:r>
            <a:endParaRPr lang="en-US" sz="1550" dirty="0"/>
          </a:p>
        </p:txBody>
      </p:sp>
      <p:sp>
        <p:nvSpPr>
          <p:cNvPr id="8" name="Text 6"/>
          <p:cNvSpPr/>
          <p:nvPr/>
        </p:nvSpPr>
        <p:spPr>
          <a:xfrm>
            <a:off x="7564874" y="3548896"/>
            <a:ext cx="6279356" cy="34802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Use descriptive naming conventions (e.g., </a:t>
            </a:r>
            <a:r>
              <a:rPr lang="en-US" sz="1550" dirty="0">
                <a:solidFill>
                  <a:srgbClr val="2C3249"/>
                </a:solidFill>
                <a:highlight>
                  <a:srgbClr val="F2F2F2"/>
                </a:highlight>
                <a:latin typeface="Consolas" pitchFamily="34" charset="0"/>
                <a:ea typeface="Consolas" pitchFamily="34" charset="-122"/>
                <a:cs typeface="Consolas" pitchFamily="34" charset="-120"/>
              </a:rPr>
              <a:t>db_env_purpose</a:t>
            </a:r>
            <a:r>
              <a:rPr lang="en-US" sz="1550" dirty="0">
                <a:solidFill>
                  <a:srgbClr val="2C3249"/>
                </a:solidFill>
                <a:latin typeface="Martel Sans" pitchFamily="34" charset="0"/>
                <a:ea typeface="Martel Sans" pitchFamily="34" charset="-122"/>
                <a:cs typeface="Martel Sans" pitchFamily="34" charset="-120"/>
              </a:rPr>
              <a:t>)</a:t>
            </a:r>
            <a:endParaRPr lang="en-US" sz="1550" dirty="0"/>
          </a:p>
        </p:txBody>
      </p:sp>
      <p:sp>
        <p:nvSpPr>
          <p:cNvPr id="9" name="Text 7"/>
          <p:cNvSpPr/>
          <p:nvPr/>
        </p:nvSpPr>
        <p:spPr>
          <a:xfrm>
            <a:off x="7564874" y="3966329"/>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Consider data isolation needs when planning your hierarchy</a:t>
            </a:r>
            <a:endParaRPr lang="en-US" sz="1550" dirty="0"/>
          </a:p>
        </p:txBody>
      </p:sp>
      <p:sp>
        <p:nvSpPr>
          <p:cNvPr id="10" name="Text 8"/>
          <p:cNvSpPr/>
          <p:nvPr/>
        </p:nvSpPr>
        <p:spPr>
          <a:xfrm>
            <a:off x="7564874" y="4353282"/>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Keep development, testing, and production in separate databases</a:t>
            </a:r>
            <a:endParaRPr lang="en-US" sz="1550" dirty="0"/>
          </a:p>
        </p:txBody>
      </p:sp>
      <p:sp>
        <p:nvSpPr>
          <p:cNvPr id="11" name="Text 9"/>
          <p:cNvSpPr/>
          <p:nvPr/>
        </p:nvSpPr>
        <p:spPr>
          <a:xfrm>
            <a:off x="7564874" y="5166955"/>
            <a:ext cx="6279356" cy="69603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Pro tip: Use </a:t>
            </a:r>
            <a:r>
              <a:rPr lang="en-US" sz="1550" dirty="0">
                <a:solidFill>
                  <a:srgbClr val="2C3249"/>
                </a:solidFill>
                <a:highlight>
                  <a:srgbClr val="F2F2F2"/>
                </a:highlight>
                <a:latin typeface="Consolas" pitchFamily="34" charset="0"/>
                <a:ea typeface="Consolas" pitchFamily="34" charset="-122"/>
                <a:cs typeface="Consolas" pitchFamily="34" charset="-120"/>
              </a:rPr>
              <a:t>INFORMATION_SCHEMA</a:t>
            </a:r>
            <a:r>
              <a:rPr lang="en-US" sz="1550" dirty="0">
                <a:solidFill>
                  <a:srgbClr val="2C3249"/>
                </a:solidFill>
                <a:latin typeface="Martel Sans" pitchFamily="34" charset="0"/>
                <a:ea typeface="Martel Sans" pitchFamily="34" charset="-122"/>
                <a:cs typeface="Martel Sans" pitchFamily="34" charset="-120"/>
              </a:rPr>
              <a:t> views to programmatically explore object metadata instead of </a:t>
            </a:r>
            <a:r>
              <a:rPr lang="en-US" sz="1550" dirty="0">
                <a:solidFill>
                  <a:srgbClr val="2C3249"/>
                </a:solidFill>
                <a:highlight>
                  <a:srgbClr val="F2F2F2"/>
                </a:highlight>
                <a:latin typeface="Consolas" pitchFamily="34" charset="0"/>
                <a:ea typeface="Consolas" pitchFamily="34" charset="-122"/>
                <a:cs typeface="Consolas" pitchFamily="34" charset="-120"/>
              </a:rPr>
              <a:t>SHOW</a:t>
            </a:r>
            <a:r>
              <a:rPr lang="en-US" sz="1550" dirty="0">
                <a:solidFill>
                  <a:srgbClr val="2C3249"/>
                </a:solidFill>
                <a:latin typeface="Martel Sans" pitchFamily="34" charset="0"/>
                <a:ea typeface="Martel Sans" pitchFamily="34" charset="-122"/>
                <a:cs typeface="Martel Sans" pitchFamily="34" charset="-120"/>
              </a:rPr>
              <a:t> commands.</a:t>
            </a:r>
            <a:endParaRPr lang="en-US" sz="15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8044" y="683538"/>
            <a:ext cx="5872282" cy="602813"/>
          </a:xfrm>
          <a:prstGeom prst="rect">
            <a:avLst/>
          </a:prstGeom>
          <a:noFill/>
          <a:ln/>
        </p:spPr>
        <p:txBody>
          <a:bodyPr wrap="none" lIns="0" tIns="0" rIns="0" bIns="0" rtlCol="0" anchor="t"/>
          <a:lstStyle/>
          <a:p>
            <a:pPr marL="0" indent="0" algn="l">
              <a:lnSpc>
                <a:spcPts val="4700"/>
              </a:lnSpc>
              <a:buNone/>
            </a:pPr>
            <a:r>
              <a:rPr lang="en-US" sz="3750" dirty="0">
                <a:solidFill>
                  <a:srgbClr val="272D45"/>
                </a:solidFill>
                <a:latin typeface="Kanit Light" pitchFamily="34" charset="0"/>
                <a:ea typeface="Kanit Light" pitchFamily="34" charset="-122"/>
                <a:cs typeface="Kanit Light" pitchFamily="34" charset="-120"/>
              </a:rPr>
              <a:t>Advanced Stage Operations</a:t>
            </a:r>
            <a:endParaRPr lang="en-US" sz="3750" dirty="0"/>
          </a:p>
        </p:txBody>
      </p:sp>
      <p:sp>
        <p:nvSpPr>
          <p:cNvPr id="4" name="Text 1"/>
          <p:cNvSpPr/>
          <p:nvPr/>
        </p:nvSpPr>
        <p:spPr>
          <a:xfrm>
            <a:off x="6258044" y="1768554"/>
            <a:ext cx="2893933" cy="361712"/>
          </a:xfrm>
          <a:prstGeom prst="rect">
            <a:avLst/>
          </a:prstGeom>
          <a:noFill/>
          <a:ln/>
        </p:spPr>
        <p:txBody>
          <a:bodyPr wrap="none" lIns="0" tIns="0" rIns="0" bIns="0" rtlCol="0" anchor="t"/>
          <a:lstStyle/>
          <a:p>
            <a:pPr marL="0" indent="0" algn="l">
              <a:lnSpc>
                <a:spcPts val="2800"/>
              </a:lnSpc>
              <a:buNone/>
            </a:pPr>
            <a:r>
              <a:rPr lang="en-US" sz="2250" dirty="0">
                <a:solidFill>
                  <a:srgbClr val="272D45"/>
                </a:solidFill>
                <a:latin typeface="Kanit Light" pitchFamily="34" charset="0"/>
                <a:ea typeface="Kanit Light" pitchFamily="34" charset="-122"/>
                <a:cs typeface="Kanit Light" pitchFamily="34" charset="-120"/>
              </a:rPr>
              <a:t>List Files in Stage</a:t>
            </a:r>
            <a:endParaRPr lang="en-US" sz="2250" dirty="0"/>
          </a:p>
        </p:txBody>
      </p:sp>
      <p:sp>
        <p:nvSpPr>
          <p:cNvPr id="5" name="Shape 2"/>
          <p:cNvSpPr/>
          <p:nvPr/>
        </p:nvSpPr>
        <p:spPr>
          <a:xfrm>
            <a:off x="6258044" y="2347317"/>
            <a:ext cx="3565088" cy="906542"/>
          </a:xfrm>
          <a:prstGeom prst="roundRect">
            <a:avLst>
              <a:gd name="adj" fmla="val 8939"/>
            </a:avLst>
          </a:prstGeom>
          <a:solidFill>
            <a:srgbClr val="F2F2F2"/>
          </a:solidFill>
          <a:ln/>
        </p:spPr>
        <p:txBody>
          <a:bodyPr/>
          <a:lstStyle/>
          <a:p>
            <a:endParaRPr lang="en-IN"/>
          </a:p>
        </p:txBody>
      </p:sp>
      <p:sp>
        <p:nvSpPr>
          <p:cNvPr id="6" name="Shape 3"/>
          <p:cNvSpPr/>
          <p:nvPr/>
        </p:nvSpPr>
        <p:spPr>
          <a:xfrm>
            <a:off x="6248400" y="2347317"/>
            <a:ext cx="3584377" cy="906542"/>
          </a:xfrm>
          <a:prstGeom prst="roundRect">
            <a:avLst>
              <a:gd name="adj" fmla="val 3192"/>
            </a:avLst>
          </a:prstGeom>
          <a:solidFill>
            <a:srgbClr val="F2F2F2"/>
          </a:solidFill>
          <a:ln/>
        </p:spPr>
        <p:txBody>
          <a:bodyPr/>
          <a:lstStyle/>
          <a:p>
            <a:endParaRPr lang="en-IN"/>
          </a:p>
        </p:txBody>
      </p:sp>
      <p:sp>
        <p:nvSpPr>
          <p:cNvPr id="7" name="Text 4"/>
          <p:cNvSpPr/>
          <p:nvPr/>
        </p:nvSpPr>
        <p:spPr>
          <a:xfrm>
            <a:off x="6441281" y="2491978"/>
            <a:ext cx="3198614" cy="617220"/>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highlight>
                  <a:srgbClr val="F2F2F2"/>
                </a:highlight>
                <a:latin typeface="Consolas" pitchFamily="34" charset="0"/>
                <a:ea typeface="Consolas" pitchFamily="34" charset="-122"/>
                <a:cs typeface="Consolas" pitchFamily="34" charset="-120"/>
              </a:rPr>
              <a:t>LIST @my_stage PATTERN = '.*parquet';</a:t>
            </a:r>
            <a:endParaRPr lang="en-US" sz="1500" dirty="0"/>
          </a:p>
        </p:txBody>
      </p:sp>
      <p:sp>
        <p:nvSpPr>
          <p:cNvPr id="8" name="Text 5"/>
          <p:cNvSpPr/>
          <p:nvPr/>
        </p:nvSpPr>
        <p:spPr>
          <a:xfrm>
            <a:off x="6258044" y="3470910"/>
            <a:ext cx="3124676" cy="361712"/>
          </a:xfrm>
          <a:prstGeom prst="rect">
            <a:avLst/>
          </a:prstGeom>
          <a:noFill/>
          <a:ln/>
        </p:spPr>
        <p:txBody>
          <a:bodyPr wrap="none" lIns="0" tIns="0" rIns="0" bIns="0" rtlCol="0" anchor="t"/>
          <a:lstStyle/>
          <a:p>
            <a:pPr marL="0" indent="0" algn="l">
              <a:lnSpc>
                <a:spcPts val="2800"/>
              </a:lnSpc>
              <a:buNone/>
            </a:pPr>
            <a:r>
              <a:rPr lang="en-US" sz="2250" dirty="0">
                <a:solidFill>
                  <a:srgbClr val="272D45"/>
                </a:solidFill>
                <a:latin typeface="Kanit Light" pitchFamily="34" charset="0"/>
                <a:ea typeface="Kanit Light" pitchFamily="34" charset="-122"/>
                <a:cs typeface="Kanit Light" pitchFamily="34" charset="-120"/>
              </a:rPr>
              <a:t>Remove Files from Stage</a:t>
            </a:r>
            <a:endParaRPr lang="en-US" sz="2250" dirty="0"/>
          </a:p>
        </p:txBody>
      </p:sp>
      <p:sp>
        <p:nvSpPr>
          <p:cNvPr id="9" name="Shape 6"/>
          <p:cNvSpPr/>
          <p:nvPr/>
        </p:nvSpPr>
        <p:spPr>
          <a:xfrm>
            <a:off x="6258044" y="4049673"/>
            <a:ext cx="3565088" cy="597932"/>
          </a:xfrm>
          <a:prstGeom prst="roundRect">
            <a:avLst>
              <a:gd name="adj" fmla="val 13552"/>
            </a:avLst>
          </a:prstGeom>
          <a:solidFill>
            <a:srgbClr val="F2F2F2"/>
          </a:solidFill>
          <a:ln/>
        </p:spPr>
        <p:txBody>
          <a:bodyPr/>
          <a:lstStyle/>
          <a:p>
            <a:endParaRPr lang="en-IN"/>
          </a:p>
        </p:txBody>
      </p:sp>
      <p:sp>
        <p:nvSpPr>
          <p:cNvPr id="10" name="Shape 7"/>
          <p:cNvSpPr/>
          <p:nvPr/>
        </p:nvSpPr>
        <p:spPr>
          <a:xfrm>
            <a:off x="6248400" y="4049673"/>
            <a:ext cx="3584377" cy="597932"/>
          </a:xfrm>
          <a:prstGeom prst="roundRect">
            <a:avLst>
              <a:gd name="adj" fmla="val 4840"/>
            </a:avLst>
          </a:prstGeom>
          <a:solidFill>
            <a:srgbClr val="F2F2F2"/>
          </a:solidFill>
          <a:ln/>
        </p:spPr>
        <p:txBody>
          <a:bodyPr/>
          <a:lstStyle/>
          <a:p>
            <a:endParaRPr lang="en-IN"/>
          </a:p>
        </p:txBody>
      </p:sp>
      <p:sp>
        <p:nvSpPr>
          <p:cNvPr id="11" name="Text 8"/>
          <p:cNvSpPr/>
          <p:nvPr/>
        </p:nvSpPr>
        <p:spPr>
          <a:xfrm>
            <a:off x="6441281" y="4194334"/>
            <a:ext cx="3198614" cy="308610"/>
          </a:xfrm>
          <a:prstGeom prst="rect">
            <a:avLst/>
          </a:prstGeom>
          <a:noFill/>
          <a:ln/>
        </p:spPr>
        <p:txBody>
          <a:bodyPr wrap="none" lIns="0" tIns="0" rIns="0" bIns="0" rtlCol="0" anchor="t"/>
          <a:lstStyle/>
          <a:p>
            <a:pPr marL="0" indent="0" algn="l">
              <a:lnSpc>
                <a:spcPts val="2400"/>
              </a:lnSpc>
              <a:buNone/>
            </a:pPr>
            <a:r>
              <a:rPr lang="en-US" sz="1500" dirty="0">
                <a:solidFill>
                  <a:srgbClr val="2C3249"/>
                </a:solidFill>
                <a:highlight>
                  <a:srgbClr val="F2F2F2"/>
                </a:highlight>
                <a:latin typeface="Consolas" pitchFamily="34" charset="0"/>
                <a:ea typeface="Consolas" pitchFamily="34" charset="-122"/>
                <a:cs typeface="Consolas" pitchFamily="34" charset="-120"/>
              </a:rPr>
              <a:t>REMOVE @my_stage/old_data/;</a:t>
            </a:r>
            <a:endParaRPr lang="en-US" sz="1500" dirty="0"/>
          </a:p>
        </p:txBody>
      </p:sp>
      <p:sp>
        <p:nvSpPr>
          <p:cNvPr id="12" name="Text 9"/>
          <p:cNvSpPr/>
          <p:nvPr/>
        </p:nvSpPr>
        <p:spPr>
          <a:xfrm>
            <a:off x="6258044" y="4864656"/>
            <a:ext cx="3565088" cy="723424"/>
          </a:xfrm>
          <a:prstGeom prst="rect">
            <a:avLst/>
          </a:prstGeom>
          <a:noFill/>
          <a:ln/>
        </p:spPr>
        <p:txBody>
          <a:bodyPr wrap="square" lIns="0" tIns="0" rIns="0" bIns="0" rtlCol="0" anchor="t"/>
          <a:lstStyle/>
          <a:p>
            <a:pPr marL="0" indent="0" algn="l">
              <a:lnSpc>
                <a:spcPts val="2800"/>
              </a:lnSpc>
              <a:buNone/>
            </a:pPr>
            <a:r>
              <a:rPr lang="en-US" sz="2250" dirty="0">
                <a:solidFill>
                  <a:srgbClr val="272D45"/>
                </a:solidFill>
                <a:latin typeface="Kanit Light" pitchFamily="34" charset="0"/>
                <a:ea typeface="Kanit Light" pitchFamily="34" charset="-122"/>
                <a:cs typeface="Kanit Light" pitchFamily="34" charset="-120"/>
              </a:rPr>
              <a:t>Copy Data from Stage to Table</a:t>
            </a:r>
            <a:endParaRPr lang="en-US" sz="2250" dirty="0"/>
          </a:p>
        </p:txBody>
      </p:sp>
      <p:sp>
        <p:nvSpPr>
          <p:cNvPr id="13" name="Shape 10"/>
          <p:cNvSpPr/>
          <p:nvPr/>
        </p:nvSpPr>
        <p:spPr>
          <a:xfrm>
            <a:off x="6258044" y="5805130"/>
            <a:ext cx="3565088" cy="1523762"/>
          </a:xfrm>
          <a:prstGeom prst="roundRect">
            <a:avLst>
              <a:gd name="adj" fmla="val 5318"/>
            </a:avLst>
          </a:prstGeom>
          <a:solidFill>
            <a:srgbClr val="F2F2F2"/>
          </a:solidFill>
          <a:ln/>
        </p:spPr>
        <p:txBody>
          <a:bodyPr/>
          <a:lstStyle/>
          <a:p>
            <a:endParaRPr lang="en-IN"/>
          </a:p>
        </p:txBody>
      </p:sp>
      <p:sp>
        <p:nvSpPr>
          <p:cNvPr id="14" name="Shape 11"/>
          <p:cNvSpPr/>
          <p:nvPr/>
        </p:nvSpPr>
        <p:spPr>
          <a:xfrm>
            <a:off x="6248400" y="5805130"/>
            <a:ext cx="3584377" cy="1523762"/>
          </a:xfrm>
          <a:prstGeom prst="roundRect">
            <a:avLst>
              <a:gd name="adj" fmla="val 1899"/>
            </a:avLst>
          </a:prstGeom>
          <a:solidFill>
            <a:srgbClr val="F2F2F2"/>
          </a:solidFill>
          <a:ln/>
        </p:spPr>
        <p:txBody>
          <a:bodyPr/>
          <a:lstStyle/>
          <a:p>
            <a:endParaRPr lang="en-IN"/>
          </a:p>
        </p:txBody>
      </p:sp>
      <p:sp>
        <p:nvSpPr>
          <p:cNvPr id="15" name="Text 12"/>
          <p:cNvSpPr/>
          <p:nvPr/>
        </p:nvSpPr>
        <p:spPr>
          <a:xfrm>
            <a:off x="6441281" y="5949791"/>
            <a:ext cx="3198614" cy="1234440"/>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highlight>
                  <a:srgbClr val="F2F2F2"/>
                </a:highlight>
                <a:latin typeface="Consolas" pitchFamily="34" charset="0"/>
                <a:ea typeface="Consolas" pitchFamily="34" charset="-122"/>
                <a:cs typeface="Consolas" pitchFamily="34" charset="-120"/>
              </a:rPr>
              <a:t>COPY INTO my_table FROM @my_stage/data/ PATTERN = '.*parquet'FILE_FORMAT = (TYPE = PARQUET);</a:t>
            </a:r>
            <a:endParaRPr lang="en-US" sz="1500" dirty="0"/>
          </a:p>
        </p:txBody>
      </p:sp>
      <p:sp>
        <p:nvSpPr>
          <p:cNvPr id="16" name="Text 13"/>
          <p:cNvSpPr/>
          <p:nvPr/>
        </p:nvSpPr>
        <p:spPr>
          <a:xfrm>
            <a:off x="10301288" y="1768554"/>
            <a:ext cx="2893933" cy="361712"/>
          </a:xfrm>
          <a:prstGeom prst="rect">
            <a:avLst/>
          </a:prstGeom>
          <a:noFill/>
          <a:ln/>
        </p:spPr>
        <p:txBody>
          <a:bodyPr wrap="none" lIns="0" tIns="0" rIns="0" bIns="0" rtlCol="0" anchor="t"/>
          <a:lstStyle/>
          <a:p>
            <a:pPr marL="0" indent="0" algn="l">
              <a:lnSpc>
                <a:spcPts val="2800"/>
              </a:lnSpc>
              <a:buNone/>
            </a:pPr>
            <a:r>
              <a:rPr lang="en-US" sz="2250" dirty="0">
                <a:solidFill>
                  <a:srgbClr val="272D45"/>
                </a:solidFill>
                <a:latin typeface="Kanit Light" pitchFamily="34" charset="0"/>
                <a:ea typeface="Kanit Light" pitchFamily="34" charset="-122"/>
                <a:cs typeface="Kanit Light" pitchFamily="34" charset="-120"/>
              </a:rPr>
              <a:t>Unload Data to Stage</a:t>
            </a:r>
            <a:endParaRPr lang="en-US" sz="2250" dirty="0"/>
          </a:p>
        </p:txBody>
      </p:sp>
      <p:sp>
        <p:nvSpPr>
          <p:cNvPr id="17" name="Shape 14"/>
          <p:cNvSpPr/>
          <p:nvPr/>
        </p:nvSpPr>
        <p:spPr>
          <a:xfrm>
            <a:off x="10301288" y="2347317"/>
            <a:ext cx="3565088" cy="1523762"/>
          </a:xfrm>
          <a:prstGeom prst="roundRect">
            <a:avLst>
              <a:gd name="adj" fmla="val 5318"/>
            </a:avLst>
          </a:prstGeom>
          <a:solidFill>
            <a:srgbClr val="F2F2F2"/>
          </a:solidFill>
          <a:ln/>
        </p:spPr>
        <p:txBody>
          <a:bodyPr/>
          <a:lstStyle/>
          <a:p>
            <a:endParaRPr lang="en-IN"/>
          </a:p>
        </p:txBody>
      </p:sp>
      <p:sp>
        <p:nvSpPr>
          <p:cNvPr id="18" name="Shape 15"/>
          <p:cNvSpPr/>
          <p:nvPr/>
        </p:nvSpPr>
        <p:spPr>
          <a:xfrm>
            <a:off x="10291643" y="2347317"/>
            <a:ext cx="3584377" cy="1523762"/>
          </a:xfrm>
          <a:prstGeom prst="roundRect">
            <a:avLst>
              <a:gd name="adj" fmla="val 1899"/>
            </a:avLst>
          </a:prstGeom>
          <a:solidFill>
            <a:srgbClr val="F2F2F2"/>
          </a:solidFill>
          <a:ln/>
        </p:spPr>
        <p:txBody>
          <a:bodyPr/>
          <a:lstStyle/>
          <a:p>
            <a:endParaRPr lang="en-IN"/>
          </a:p>
        </p:txBody>
      </p:sp>
      <p:sp>
        <p:nvSpPr>
          <p:cNvPr id="19" name="Text 16"/>
          <p:cNvSpPr/>
          <p:nvPr/>
        </p:nvSpPr>
        <p:spPr>
          <a:xfrm>
            <a:off x="10484525" y="2491978"/>
            <a:ext cx="3198614" cy="1234440"/>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highlight>
                  <a:srgbClr val="F2F2F2"/>
                </a:highlight>
                <a:latin typeface="Consolas" pitchFamily="34" charset="0"/>
                <a:ea typeface="Consolas" pitchFamily="34" charset="-122"/>
                <a:cs typeface="Consolas" pitchFamily="34" charset="-120"/>
              </a:rPr>
              <a:t>COPY INTO @my_stage/export/ FROM my_tableFILE_FORMAT = (TYPE = PARQUET)HEADER = TRUE;</a:t>
            </a:r>
            <a:endParaRPr lang="en-US" sz="1500" dirty="0"/>
          </a:p>
        </p:txBody>
      </p:sp>
      <p:sp>
        <p:nvSpPr>
          <p:cNvPr id="20" name="Text 17"/>
          <p:cNvSpPr/>
          <p:nvPr/>
        </p:nvSpPr>
        <p:spPr>
          <a:xfrm>
            <a:off x="10301288" y="4088130"/>
            <a:ext cx="2893933" cy="361712"/>
          </a:xfrm>
          <a:prstGeom prst="rect">
            <a:avLst/>
          </a:prstGeom>
          <a:noFill/>
          <a:ln/>
        </p:spPr>
        <p:txBody>
          <a:bodyPr wrap="none" lIns="0" tIns="0" rIns="0" bIns="0" rtlCol="0" anchor="t"/>
          <a:lstStyle/>
          <a:p>
            <a:pPr marL="0" indent="0" algn="l">
              <a:lnSpc>
                <a:spcPts val="2800"/>
              </a:lnSpc>
              <a:buNone/>
            </a:pPr>
            <a:r>
              <a:rPr lang="en-US" sz="2250" dirty="0">
                <a:solidFill>
                  <a:srgbClr val="272D45"/>
                </a:solidFill>
                <a:latin typeface="Kanit Light" pitchFamily="34" charset="0"/>
                <a:ea typeface="Kanit Light" pitchFamily="34" charset="-122"/>
                <a:cs typeface="Kanit Light" pitchFamily="34" charset="-120"/>
              </a:rPr>
              <a:t>Stage Monitoring</a:t>
            </a:r>
            <a:endParaRPr lang="en-US" sz="2250" dirty="0"/>
          </a:p>
        </p:txBody>
      </p:sp>
      <p:sp>
        <p:nvSpPr>
          <p:cNvPr id="21" name="Text 18"/>
          <p:cNvSpPr/>
          <p:nvPr/>
        </p:nvSpPr>
        <p:spPr>
          <a:xfrm>
            <a:off x="10301288" y="4642723"/>
            <a:ext cx="3565088" cy="308610"/>
          </a:xfrm>
          <a:prstGeom prst="rect">
            <a:avLst/>
          </a:prstGeom>
          <a:noFill/>
          <a:ln/>
        </p:spPr>
        <p:txBody>
          <a:bodyPr wrap="non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Query metadata with:</a:t>
            </a:r>
            <a:endParaRPr lang="en-US" sz="1500" dirty="0"/>
          </a:p>
        </p:txBody>
      </p:sp>
      <p:sp>
        <p:nvSpPr>
          <p:cNvPr id="22" name="Shape 19"/>
          <p:cNvSpPr/>
          <p:nvPr/>
        </p:nvSpPr>
        <p:spPr>
          <a:xfrm>
            <a:off x="10301288" y="5168384"/>
            <a:ext cx="3565088" cy="1832372"/>
          </a:xfrm>
          <a:prstGeom prst="roundRect">
            <a:avLst>
              <a:gd name="adj" fmla="val 4422"/>
            </a:avLst>
          </a:prstGeom>
          <a:solidFill>
            <a:srgbClr val="F2F2F2"/>
          </a:solidFill>
          <a:ln/>
        </p:spPr>
        <p:txBody>
          <a:bodyPr/>
          <a:lstStyle/>
          <a:p>
            <a:endParaRPr lang="en-IN"/>
          </a:p>
        </p:txBody>
      </p:sp>
      <p:sp>
        <p:nvSpPr>
          <p:cNvPr id="23" name="Shape 20"/>
          <p:cNvSpPr/>
          <p:nvPr/>
        </p:nvSpPr>
        <p:spPr>
          <a:xfrm>
            <a:off x="10291643" y="5168384"/>
            <a:ext cx="3584377" cy="1832372"/>
          </a:xfrm>
          <a:prstGeom prst="roundRect">
            <a:avLst>
              <a:gd name="adj" fmla="val 1579"/>
            </a:avLst>
          </a:prstGeom>
          <a:solidFill>
            <a:srgbClr val="F2F2F2"/>
          </a:solidFill>
          <a:ln/>
        </p:spPr>
        <p:txBody>
          <a:bodyPr/>
          <a:lstStyle/>
          <a:p>
            <a:endParaRPr lang="en-IN"/>
          </a:p>
        </p:txBody>
      </p:sp>
      <p:sp>
        <p:nvSpPr>
          <p:cNvPr id="24" name="Text 21"/>
          <p:cNvSpPr/>
          <p:nvPr/>
        </p:nvSpPr>
        <p:spPr>
          <a:xfrm>
            <a:off x="10484525" y="5313045"/>
            <a:ext cx="3198614" cy="1543050"/>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highlight>
                  <a:srgbClr val="F2F2F2"/>
                </a:highlight>
                <a:latin typeface="Consolas" pitchFamily="34" charset="0"/>
                <a:ea typeface="Consolas" pitchFamily="34" charset="-122"/>
                <a:cs typeface="Consolas" pitchFamily="34" charset="-120"/>
              </a:rPr>
              <a:t>SELECT * FROM information_schema.filesWHERE stage_name = 'MY_STAGE'AND stage_schema = 'MY_SCHEMA';</a:t>
            </a:r>
            <a:endParaRPr lang="en-US" sz="15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86652"/>
            <a:ext cx="7804785"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Enterprise Implementation Patterns</a:t>
            </a:r>
            <a:endParaRPr lang="en-US" sz="3900" dirty="0"/>
          </a:p>
        </p:txBody>
      </p:sp>
      <p:sp>
        <p:nvSpPr>
          <p:cNvPr id="3" name="Shape 1"/>
          <p:cNvSpPr/>
          <p:nvPr/>
        </p:nvSpPr>
        <p:spPr>
          <a:xfrm>
            <a:off x="793790" y="2803565"/>
            <a:ext cx="4215289" cy="3639383"/>
          </a:xfrm>
          <a:prstGeom prst="roundRect">
            <a:avLst>
              <a:gd name="adj" fmla="val 2290"/>
            </a:avLst>
          </a:prstGeom>
          <a:solidFill>
            <a:srgbClr val="DFECE9"/>
          </a:solidFill>
          <a:ln w="7620">
            <a:solidFill>
              <a:srgbClr val="C5D2CF"/>
            </a:solidFill>
            <a:prstDash val="solid"/>
          </a:ln>
        </p:spPr>
        <p:txBody>
          <a:bodyPr/>
          <a:lstStyle/>
          <a:p>
            <a:endParaRPr lang="en-IN"/>
          </a:p>
        </p:txBody>
      </p:sp>
      <p:sp>
        <p:nvSpPr>
          <p:cNvPr id="4" name="Text 2"/>
          <p:cNvSpPr/>
          <p:nvPr/>
        </p:nvSpPr>
        <p:spPr>
          <a:xfrm>
            <a:off x="999768" y="3009543"/>
            <a:ext cx="3463409"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Multi-Environment Architecture</a:t>
            </a:r>
            <a:endParaRPr lang="en-US" sz="1950" dirty="0"/>
          </a:p>
        </p:txBody>
      </p:sp>
      <p:sp>
        <p:nvSpPr>
          <p:cNvPr id="5" name="Text 3"/>
          <p:cNvSpPr/>
          <p:nvPr/>
        </p:nvSpPr>
        <p:spPr>
          <a:xfrm>
            <a:off x="999768" y="3438763"/>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Create separate stages for development, testing, and production environments to ensure isolation. Use consistent naming conventions:</a:t>
            </a:r>
            <a:endParaRPr lang="en-US" sz="1550" dirty="0"/>
          </a:p>
        </p:txBody>
      </p:sp>
      <p:sp>
        <p:nvSpPr>
          <p:cNvPr id="6" name="Shape 4"/>
          <p:cNvSpPr/>
          <p:nvPr/>
        </p:nvSpPr>
        <p:spPr>
          <a:xfrm>
            <a:off x="999768" y="4932164"/>
            <a:ext cx="3803333" cy="932736"/>
          </a:xfrm>
          <a:prstGeom prst="roundRect">
            <a:avLst>
              <a:gd name="adj" fmla="val 8937"/>
            </a:avLst>
          </a:prstGeom>
          <a:solidFill>
            <a:srgbClr val="F2F2F2"/>
          </a:solidFill>
          <a:ln/>
        </p:spPr>
        <p:txBody>
          <a:bodyPr/>
          <a:lstStyle/>
          <a:p>
            <a:endParaRPr lang="en-IN"/>
          </a:p>
        </p:txBody>
      </p:sp>
      <p:sp>
        <p:nvSpPr>
          <p:cNvPr id="7" name="Shape 5"/>
          <p:cNvSpPr/>
          <p:nvPr/>
        </p:nvSpPr>
        <p:spPr>
          <a:xfrm>
            <a:off x="989886" y="4932164"/>
            <a:ext cx="3823097" cy="932736"/>
          </a:xfrm>
          <a:prstGeom prst="roundRect">
            <a:avLst>
              <a:gd name="adj" fmla="val 3192"/>
            </a:avLst>
          </a:prstGeom>
          <a:solidFill>
            <a:srgbClr val="F2F2F2"/>
          </a:solidFill>
          <a:ln/>
        </p:spPr>
        <p:txBody>
          <a:bodyPr/>
          <a:lstStyle/>
          <a:p>
            <a:endParaRPr lang="en-IN"/>
          </a:p>
        </p:txBody>
      </p:sp>
      <p:sp>
        <p:nvSpPr>
          <p:cNvPr id="8" name="Text 6"/>
          <p:cNvSpPr/>
          <p:nvPr/>
        </p:nvSpPr>
        <p:spPr>
          <a:xfrm>
            <a:off x="1188244" y="5080992"/>
            <a:ext cx="342638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dev_raw_stage, test_raw_stage, prod_raw_stage</a:t>
            </a:r>
            <a:endParaRPr lang="en-US" sz="1550" dirty="0"/>
          </a:p>
        </p:txBody>
      </p:sp>
      <p:sp>
        <p:nvSpPr>
          <p:cNvPr id="9" name="Shape 7"/>
          <p:cNvSpPr/>
          <p:nvPr/>
        </p:nvSpPr>
        <p:spPr>
          <a:xfrm>
            <a:off x="5207437" y="2803565"/>
            <a:ext cx="4215408" cy="3639383"/>
          </a:xfrm>
          <a:prstGeom prst="roundRect">
            <a:avLst>
              <a:gd name="adj" fmla="val 2290"/>
            </a:avLst>
          </a:prstGeom>
          <a:solidFill>
            <a:srgbClr val="DFECE9"/>
          </a:solidFill>
          <a:ln w="7620">
            <a:solidFill>
              <a:srgbClr val="C5D2CF"/>
            </a:solidFill>
            <a:prstDash val="solid"/>
          </a:ln>
        </p:spPr>
        <p:txBody>
          <a:bodyPr/>
          <a:lstStyle/>
          <a:p>
            <a:endParaRPr lang="en-IN"/>
          </a:p>
        </p:txBody>
      </p:sp>
      <p:sp>
        <p:nvSpPr>
          <p:cNvPr id="10" name="Text 8"/>
          <p:cNvSpPr/>
          <p:nvPr/>
        </p:nvSpPr>
        <p:spPr>
          <a:xfrm>
            <a:off x="5413415" y="300954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Landing Zone Pattern</a:t>
            </a:r>
            <a:endParaRPr lang="en-US" sz="1950" dirty="0"/>
          </a:p>
        </p:txBody>
      </p:sp>
      <p:sp>
        <p:nvSpPr>
          <p:cNvPr id="11" name="Text 9"/>
          <p:cNvSpPr/>
          <p:nvPr/>
        </p:nvSpPr>
        <p:spPr>
          <a:xfrm>
            <a:off x="5413415" y="3438763"/>
            <a:ext cx="3803452"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Implement a three-tiered staging approach:</a:t>
            </a:r>
            <a:endParaRPr lang="en-US" sz="1550" dirty="0"/>
          </a:p>
        </p:txBody>
      </p:sp>
      <p:sp>
        <p:nvSpPr>
          <p:cNvPr id="12" name="Text 10"/>
          <p:cNvSpPr/>
          <p:nvPr/>
        </p:nvSpPr>
        <p:spPr>
          <a:xfrm>
            <a:off x="5413415" y="4192905"/>
            <a:ext cx="3803452"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a:pPr>
            <a:r>
              <a:rPr lang="en-US" sz="1550" b="1" dirty="0">
                <a:solidFill>
                  <a:srgbClr val="2C3249"/>
                </a:solidFill>
                <a:latin typeface="Martel Sans" pitchFamily="34" charset="0"/>
                <a:ea typeface="Martel Sans" pitchFamily="34" charset="-122"/>
                <a:cs typeface="Martel Sans" pitchFamily="34" charset="-120"/>
              </a:rPr>
              <a:t>Raw Stage:</a:t>
            </a:r>
            <a:r>
              <a:rPr lang="en-US" sz="1550" dirty="0">
                <a:solidFill>
                  <a:srgbClr val="2C3249"/>
                </a:solidFill>
                <a:latin typeface="Martel Sans" pitchFamily="34" charset="0"/>
                <a:ea typeface="Martel Sans" pitchFamily="34" charset="-122"/>
                <a:cs typeface="Martel Sans" pitchFamily="34" charset="-120"/>
              </a:rPr>
              <a:t> Initial landing for unmodified files</a:t>
            </a:r>
            <a:endParaRPr lang="en-US" sz="1550" dirty="0"/>
          </a:p>
        </p:txBody>
      </p:sp>
      <p:sp>
        <p:nvSpPr>
          <p:cNvPr id="13" name="Text 11"/>
          <p:cNvSpPr/>
          <p:nvPr/>
        </p:nvSpPr>
        <p:spPr>
          <a:xfrm>
            <a:off x="5413415" y="4897398"/>
            <a:ext cx="3803452"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2"/>
            </a:pPr>
            <a:r>
              <a:rPr lang="en-US" sz="1550" b="1" dirty="0">
                <a:solidFill>
                  <a:srgbClr val="2C3249"/>
                </a:solidFill>
                <a:latin typeface="Martel Sans" pitchFamily="34" charset="0"/>
                <a:ea typeface="Martel Sans" pitchFamily="34" charset="-122"/>
                <a:cs typeface="Martel Sans" pitchFamily="34" charset="-120"/>
              </a:rPr>
              <a:t>Validated Stage:</a:t>
            </a:r>
            <a:r>
              <a:rPr lang="en-US" sz="1550" dirty="0">
                <a:solidFill>
                  <a:srgbClr val="2C3249"/>
                </a:solidFill>
                <a:latin typeface="Martel Sans" pitchFamily="34" charset="0"/>
                <a:ea typeface="Martel Sans" pitchFamily="34" charset="-122"/>
                <a:cs typeface="Martel Sans" pitchFamily="34" charset="-120"/>
              </a:rPr>
              <a:t> Files that passed validation</a:t>
            </a:r>
            <a:endParaRPr lang="en-US" sz="1550" dirty="0"/>
          </a:p>
        </p:txBody>
      </p:sp>
      <p:sp>
        <p:nvSpPr>
          <p:cNvPr id="14" name="Text 12"/>
          <p:cNvSpPr/>
          <p:nvPr/>
        </p:nvSpPr>
        <p:spPr>
          <a:xfrm>
            <a:off x="5413415" y="5601891"/>
            <a:ext cx="3803452" cy="635079"/>
          </a:xfrm>
          <a:prstGeom prst="rect">
            <a:avLst/>
          </a:prstGeom>
          <a:noFill/>
          <a:ln/>
        </p:spPr>
        <p:txBody>
          <a:bodyPr wrap="square" lIns="0" tIns="0" rIns="0" bIns="0" rtlCol="0" anchor="t"/>
          <a:lstStyle/>
          <a:p>
            <a:pPr marL="342900" indent="-342900" algn="l">
              <a:lnSpc>
                <a:spcPts val="2500"/>
              </a:lnSpc>
              <a:buSzPct val="100000"/>
              <a:buFont typeface="+mj-lt"/>
              <a:buAutoNum type="arabicPeriod" startAt="3"/>
            </a:pPr>
            <a:r>
              <a:rPr lang="en-US" sz="1550" b="1" dirty="0">
                <a:solidFill>
                  <a:srgbClr val="2C3249"/>
                </a:solidFill>
                <a:latin typeface="Martel Sans" pitchFamily="34" charset="0"/>
                <a:ea typeface="Martel Sans" pitchFamily="34" charset="-122"/>
                <a:cs typeface="Martel Sans" pitchFamily="34" charset="-120"/>
              </a:rPr>
              <a:t>Archive Stage:</a:t>
            </a:r>
            <a:r>
              <a:rPr lang="en-US" sz="1550" dirty="0">
                <a:solidFill>
                  <a:srgbClr val="2C3249"/>
                </a:solidFill>
                <a:latin typeface="Martel Sans" pitchFamily="34" charset="0"/>
                <a:ea typeface="Martel Sans" pitchFamily="34" charset="-122"/>
                <a:cs typeface="Martel Sans" pitchFamily="34" charset="-120"/>
              </a:rPr>
              <a:t> Historical file retention</a:t>
            </a:r>
            <a:endParaRPr lang="en-US" sz="1550" dirty="0"/>
          </a:p>
        </p:txBody>
      </p:sp>
      <p:sp>
        <p:nvSpPr>
          <p:cNvPr id="15" name="Shape 13"/>
          <p:cNvSpPr/>
          <p:nvPr/>
        </p:nvSpPr>
        <p:spPr>
          <a:xfrm>
            <a:off x="9621203" y="2803565"/>
            <a:ext cx="4215289" cy="3639383"/>
          </a:xfrm>
          <a:prstGeom prst="roundRect">
            <a:avLst>
              <a:gd name="adj" fmla="val 2290"/>
            </a:avLst>
          </a:prstGeom>
          <a:solidFill>
            <a:srgbClr val="DFECE9"/>
          </a:solidFill>
          <a:ln w="7620">
            <a:solidFill>
              <a:srgbClr val="C5D2CF"/>
            </a:solidFill>
            <a:prstDash val="solid"/>
          </a:ln>
        </p:spPr>
        <p:txBody>
          <a:bodyPr/>
          <a:lstStyle/>
          <a:p>
            <a:endParaRPr lang="en-IN"/>
          </a:p>
        </p:txBody>
      </p:sp>
      <p:sp>
        <p:nvSpPr>
          <p:cNvPr id="16" name="Text 14"/>
          <p:cNvSpPr/>
          <p:nvPr/>
        </p:nvSpPr>
        <p:spPr>
          <a:xfrm>
            <a:off x="9827181" y="3009543"/>
            <a:ext cx="3233857"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Integration with AWS Services</a:t>
            </a:r>
            <a:endParaRPr lang="en-US" sz="1950" dirty="0"/>
          </a:p>
        </p:txBody>
      </p:sp>
      <p:sp>
        <p:nvSpPr>
          <p:cNvPr id="17" name="Text 15"/>
          <p:cNvSpPr/>
          <p:nvPr/>
        </p:nvSpPr>
        <p:spPr>
          <a:xfrm>
            <a:off x="9827181" y="3438763"/>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Connect stages with S3 event notifications, Lambda functions, and Step Functions to create automated workflows:</a:t>
            </a:r>
            <a:endParaRPr lang="en-US" sz="1550" dirty="0"/>
          </a:p>
        </p:txBody>
      </p:sp>
      <p:sp>
        <p:nvSpPr>
          <p:cNvPr id="18" name="Text 16"/>
          <p:cNvSpPr/>
          <p:nvPr/>
        </p:nvSpPr>
        <p:spPr>
          <a:xfrm>
            <a:off x="9827181" y="4827984"/>
            <a:ext cx="380333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S3 → Lambda → Snowpipe → Snowflake Tables</a:t>
            </a:r>
            <a:endParaRPr lang="en-US" sz="1550" dirty="0"/>
          </a:p>
        </p:txBody>
      </p:sp>
      <p:sp>
        <p:nvSpPr>
          <p:cNvPr id="19" name="Text 17"/>
          <p:cNvSpPr/>
          <p:nvPr/>
        </p:nvSpPr>
        <p:spPr>
          <a:xfrm>
            <a:off x="9827181" y="5532477"/>
            <a:ext cx="380333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Snowflake Tasks → External Stages → S3 → Other AWS Services</a:t>
            </a:r>
            <a:endParaRPr lang="en-US" sz="15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2233" y="496491"/>
            <a:ext cx="7331988" cy="564356"/>
          </a:xfrm>
          <a:prstGeom prst="rect">
            <a:avLst/>
          </a:prstGeom>
          <a:noFill/>
          <a:ln/>
        </p:spPr>
        <p:txBody>
          <a:bodyPr wrap="none" lIns="0" tIns="0" rIns="0" bIns="0" rtlCol="0" anchor="t"/>
          <a:lstStyle/>
          <a:p>
            <a:pPr marL="0" indent="0" algn="l">
              <a:lnSpc>
                <a:spcPts val="4400"/>
              </a:lnSpc>
              <a:buNone/>
            </a:pPr>
            <a:r>
              <a:rPr lang="en-US" sz="3550" dirty="0">
                <a:solidFill>
                  <a:srgbClr val="272D45"/>
                </a:solidFill>
                <a:latin typeface="Kanit Light" pitchFamily="34" charset="0"/>
                <a:ea typeface="Kanit Light" pitchFamily="34" charset="-122"/>
                <a:cs typeface="Kanit Light" pitchFamily="34" charset="-120"/>
              </a:rPr>
              <a:t>Performance Optimization for Stages</a:t>
            </a:r>
            <a:endParaRPr lang="en-US" sz="3550" dirty="0"/>
          </a:p>
        </p:txBody>
      </p:sp>
      <p:sp>
        <p:nvSpPr>
          <p:cNvPr id="3" name="Text 1"/>
          <p:cNvSpPr/>
          <p:nvPr/>
        </p:nvSpPr>
        <p:spPr>
          <a:xfrm>
            <a:off x="722233" y="1512213"/>
            <a:ext cx="2945487" cy="338495"/>
          </a:xfrm>
          <a:prstGeom prst="rect">
            <a:avLst/>
          </a:prstGeom>
          <a:noFill/>
          <a:ln/>
        </p:spPr>
        <p:txBody>
          <a:bodyPr wrap="none" lIns="0" tIns="0" rIns="0" bIns="0" rtlCol="0" anchor="t"/>
          <a:lstStyle/>
          <a:p>
            <a:pPr marL="0" indent="0" algn="l">
              <a:lnSpc>
                <a:spcPts val="2650"/>
              </a:lnSpc>
              <a:buNone/>
            </a:pPr>
            <a:r>
              <a:rPr lang="en-US" sz="2100" dirty="0">
                <a:solidFill>
                  <a:srgbClr val="437066"/>
                </a:solidFill>
                <a:latin typeface="Kanit Light" pitchFamily="34" charset="0"/>
                <a:ea typeface="Kanit Light" pitchFamily="34" charset="-122"/>
                <a:cs typeface="Kanit Light" pitchFamily="34" charset="-120"/>
              </a:rPr>
              <a:t>Key Performance Factors</a:t>
            </a:r>
            <a:endParaRPr lang="en-US" sz="2100" dirty="0"/>
          </a:p>
        </p:txBody>
      </p:sp>
      <p:sp>
        <p:nvSpPr>
          <p:cNvPr id="4" name="Text 2"/>
          <p:cNvSpPr/>
          <p:nvPr/>
        </p:nvSpPr>
        <p:spPr>
          <a:xfrm>
            <a:off x="722233" y="2031206"/>
            <a:ext cx="8416647" cy="57792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File Size:</a:t>
            </a:r>
            <a:r>
              <a:rPr lang="en-US" sz="1400" dirty="0">
                <a:solidFill>
                  <a:srgbClr val="2C3249"/>
                </a:solidFill>
                <a:latin typeface="Martel Sans" pitchFamily="34" charset="0"/>
                <a:ea typeface="Martel Sans" pitchFamily="34" charset="-122"/>
                <a:cs typeface="Martel Sans" pitchFamily="34" charset="-120"/>
              </a:rPr>
              <a:t> Aim for 100-250MB compressed files. Too small (&lt;10MB) or too large (&gt;1GB) files reduce performance.</a:t>
            </a:r>
            <a:endParaRPr lang="en-US" sz="1400" dirty="0"/>
          </a:p>
        </p:txBody>
      </p:sp>
      <p:sp>
        <p:nvSpPr>
          <p:cNvPr id="5" name="Text 3"/>
          <p:cNvSpPr/>
          <p:nvPr/>
        </p:nvSpPr>
        <p:spPr>
          <a:xfrm>
            <a:off x="722233" y="2672239"/>
            <a:ext cx="8416647" cy="288965"/>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Partitioning:</a:t>
            </a:r>
            <a:r>
              <a:rPr lang="en-US" sz="1400" dirty="0">
                <a:solidFill>
                  <a:srgbClr val="2C3249"/>
                </a:solidFill>
                <a:latin typeface="Martel Sans" pitchFamily="34" charset="0"/>
                <a:ea typeface="Martel Sans" pitchFamily="34" charset="-122"/>
                <a:cs typeface="Martel Sans" pitchFamily="34" charset="-120"/>
              </a:rPr>
              <a:t> Organize stage files by date/region to enable pattern-based loading and pruning.</a:t>
            </a:r>
            <a:endParaRPr lang="en-US" sz="1400" dirty="0"/>
          </a:p>
        </p:txBody>
      </p:sp>
      <p:sp>
        <p:nvSpPr>
          <p:cNvPr id="6" name="Text 4"/>
          <p:cNvSpPr/>
          <p:nvPr/>
        </p:nvSpPr>
        <p:spPr>
          <a:xfrm>
            <a:off x="722233" y="3024307"/>
            <a:ext cx="8416647" cy="288965"/>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Compression:</a:t>
            </a:r>
            <a:r>
              <a:rPr lang="en-US" sz="1400" dirty="0">
                <a:solidFill>
                  <a:srgbClr val="2C3249"/>
                </a:solidFill>
                <a:latin typeface="Martel Sans" pitchFamily="34" charset="0"/>
                <a:ea typeface="Martel Sans" pitchFamily="34" charset="-122"/>
                <a:cs typeface="Martel Sans" pitchFamily="34" charset="-120"/>
              </a:rPr>
              <a:t> Always compress files. ZSTD offers the best balance of speed and size.</a:t>
            </a:r>
            <a:endParaRPr lang="en-US" sz="1400" dirty="0"/>
          </a:p>
        </p:txBody>
      </p:sp>
      <p:sp>
        <p:nvSpPr>
          <p:cNvPr id="7" name="Text 5"/>
          <p:cNvSpPr/>
          <p:nvPr/>
        </p:nvSpPr>
        <p:spPr>
          <a:xfrm>
            <a:off x="722233" y="3376374"/>
            <a:ext cx="8416647" cy="288965"/>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File Format:</a:t>
            </a:r>
            <a:r>
              <a:rPr lang="en-US" sz="1400" dirty="0">
                <a:solidFill>
                  <a:srgbClr val="2C3249"/>
                </a:solidFill>
                <a:latin typeface="Martel Sans" pitchFamily="34" charset="0"/>
                <a:ea typeface="Martel Sans" pitchFamily="34" charset="-122"/>
                <a:cs typeface="Martel Sans" pitchFamily="34" charset="-120"/>
              </a:rPr>
              <a:t> Parquet outperforms CSV by 3-5x for complex datasets.</a:t>
            </a:r>
            <a:endParaRPr lang="en-US" sz="1400" dirty="0"/>
          </a:p>
        </p:txBody>
      </p:sp>
      <p:sp>
        <p:nvSpPr>
          <p:cNvPr id="8" name="Text 6"/>
          <p:cNvSpPr/>
          <p:nvPr/>
        </p:nvSpPr>
        <p:spPr>
          <a:xfrm>
            <a:off x="722233" y="3728442"/>
            <a:ext cx="8416647" cy="57792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Warehouse Sizing:</a:t>
            </a:r>
            <a:r>
              <a:rPr lang="en-US" sz="1400" dirty="0">
                <a:solidFill>
                  <a:srgbClr val="2C3249"/>
                </a:solidFill>
                <a:latin typeface="Martel Sans" pitchFamily="34" charset="0"/>
                <a:ea typeface="Martel Sans" pitchFamily="34" charset="-122"/>
                <a:cs typeface="Martel Sans" pitchFamily="34" charset="-120"/>
              </a:rPr>
              <a:t> Match your warehouse size to your data volume. More data requires larger warehouses.</a:t>
            </a:r>
            <a:endParaRPr lang="en-US" sz="1400" dirty="0"/>
          </a:p>
        </p:txBody>
      </p:sp>
      <p:sp>
        <p:nvSpPr>
          <p:cNvPr id="9" name="Text 7"/>
          <p:cNvSpPr/>
          <p:nvPr/>
        </p:nvSpPr>
        <p:spPr>
          <a:xfrm>
            <a:off x="722233" y="4369475"/>
            <a:ext cx="8416647" cy="288965"/>
          </a:xfrm>
          <a:prstGeom prst="rect">
            <a:avLst/>
          </a:prstGeom>
          <a:noFill/>
          <a:ln/>
        </p:spPr>
        <p:txBody>
          <a:bodyPr wrap="none" lIns="0" tIns="0" rIns="0" bIns="0" rtlCol="0" anchor="t"/>
          <a:lstStyle/>
          <a:p>
            <a:pPr marL="342900" indent="-342900" algn="l">
              <a:lnSpc>
                <a:spcPts val="2250"/>
              </a:lnSpc>
              <a:buSzPct val="100000"/>
              <a:buChar char="•"/>
            </a:pPr>
            <a:r>
              <a:rPr lang="en-US" sz="1400" b="1" dirty="0">
                <a:solidFill>
                  <a:srgbClr val="2C3249"/>
                </a:solidFill>
                <a:latin typeface="Martel Sans" pitchFamily="34" charset="0"/>
                <a:ea typeface="Martel Sans" pitchFamily="34" charset="-122"/>
                <a:cs typeface="Martel Sans" pitchFamily="34" charset="-120"/>
              </a:rPr>
              <a:t>Parallel Loading:</a:t>
            </a:r>
            <a:r>
              <a:rPr lang="en-US" sz="1400" dirty="0">
                <a:solidFill>
                  <a:srgbClr val="2C3249"/>
                </a:solidFill>
                <a:latin typeface="Martel Sans" pitchFamily="34" charset="0"/>
                <a:ea typeface="Martel Sans" pitchFamily="34" charset="-122"/>
                <a:cs typeface="Martel Sans" pitchFamily="34" charset="-120"/>
              </a:rPr>
              <a:t> Split large datasets into multiple files to enable parallel loading.</a:t>
            </a:r>
            <a:endParaRPr lang="en-US" sz="1400" dirty="0"/>
          </a:p>
        </p:txBody>
      </p:sp>
      <p:pic>
        <p:nvPicPr>
          <p:cNvPr id="10" name="Image 0" descr="preencoded.png"/>
          <p:cNvPicPr>
            <a:picLocks noChangeAspect="1"/>
          </p:cNvPicPr>
          <p:nvPr/>
        </p:nvPicPr>
        <p:blipFill>
          <a:blip r:embed="rId3"/>
          <a:stretch>
            <a:fillRect/>
          </a:stretch>
        </p:blipFill>
        <p:spPr>
          <a:xfrm>
            <a:off x="9587032" y="1534835"/>
            <a:ext cx="4328636" cy="4328636"/>
          </a:xfrm>
          <a:prstGeom prst="rect">
            <a:avLst/>
          </a:prstGeom>
        </p:spPr>
      </p:pic>
      <p:sp>
        <p:nvSpPr>
          <p:cNvPr id="11" name="Shape 8"/>
          <p:cNvSpPr/>
          <p:nvPr/>
        </p:nvSpPr>
        <p:spPr>
          <a:xfrm>
            <a:off x="9587032" y="6066592"/>
            <a:ext cx="4328636" cy="1634252"/>
          </a:xfrm>
          <a:prstGeom prst="roundRect">
            <a:avLst>
              <a:gd name="adj" fmla="val 4641"/>
            </a:avLst>
          </a:prstGeom>
          <a:solidFill>
            <a:srgbClr val="B6FCB8"/>
          </a:solidFill>
          <a:ln/>
        </p:spPr>
        <p:txBody>
          <a:bodyPr/>
          <a:lstStyle/>
          <a:p>
            <a:endParaRPr lang="en-IN"/>
          </a:p>
        </p:txBody>
      </p:sp>
      <p:pic>
        <p:nvPicPr>
          <p:cNvPr id="12" name="Image 1" descr="preencoded.png"/>
          <p:cNvPicPr>
            <a:picLocks noChangeAspect="1"/>
          </p:cNvPicPr>
          <p:nvPr/>
        </p:nvPicPr>
        <p:blipFill>
          <a:blip r:embed="rId4"/>
          <a:stretch>
            <a:fillRect/>
          </a:stretch>
        </p:blipFill>
        <p:spPr>
          <a:xfrm>
            <a:off x="9767530" y="6317099"/>
            <a:ext cx="225623" cy="180499"/>
          </a:xfrm>
          <a:prstGeom prst="rect">
            <a:avLst/>
          </a:prstGeom>
        </p:spPr>
      </p:pic>
      <p:sp>
        <p:nvSpPr>
          <p:cNvPr id="13" name="Text 9"/>
          <p:cNvSpPr/>
          <p:nvPr/>
        </p:nvSpPr>
        <p:spPr>
          <a:xfrm>
            <a:off x="10173653" y="6292215"/>
            <a:ext cx="3561517" cy="1155859"/>
          </a:xfrm>
          <a:prstGeom prst="rect">
            <a:avLst/>
          </a:prstGeom>
          <a:noFill/>
          <a:ln/>
        </p:spPr>
        <p:txBody>
          <a:bodyPr wrap="square" lIns="0" tIns="0" rIns="0" bIns="0" rtlCol="0" anchor="t"/>
          <a:lstStyle/>
          <a:p>
            <a:pPr marL="0" indent="0" algn="l">
              <a:lnSpc>
                <a:spcPts val="2250"/>
              </a:lnSpc>
              <a:buNone/>
            </a:pPr>
            <a:r>
              <a:rPr lang="en-US" sz="1400" dirty="0">
                <a:solidFill>
                  <a:srgbClr val="000000"/>
                </a:solidFill>
                <a:latin typeface="Martel Sans" pitchFamily="34" charset="0"/>
                <a:ea typeface="Martel Sans" pitchFamily="34" charset="-122"/>
                <a:cs typeface="Martel Sans" pitchFamily="34" charset="-120"/>
              </a:rPr>
              <a:t>By implementing these optimizations, one client reduced their daily load times from 4 hours to 20 minutes while reducing storage costs by 40%.</a:t>
            </a:r>
            <a:endParaRPr lang="en-US" sz="1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3425" y="504230"/>
            <a:ext cx="4584025" cy="572929"/>
          </a:xfrm>
          <a:prstGeom prst="rect">
            <a:avLst/>
          </a:prstGeom>
          <a:noFill/>
          <a:ln/>
        </p:spPr>
        <p:txBody>
          <a:bodyPr wrap="none" lIns="0" tIns="0" rIns="0" bIns="0" rtlCol="0" anchor="t"/>
          <a:lstStyle/>
          <a:p>
            <a:pPr marL="0" indent="0" algn="l">
              <a:lnSpc>
                <a:spcPts val="4500"/>
              </a:lnSpc>
              <a:buNone/>
            </a:pPr>
            <a:r>
              <a:rPr lang="en-US" sz="3600" dirty="0">
                <a:solidFill>
                  <a:srgbClr val="272D45"/>
                </a:solidFill>
                <a:latin typeface="Kanit Light" pitchFamily="34" charset="0"/>
                <a:ea typeface="Kanit Light" pitchFamily="34" charset="-122"/>
                <a:cs typeface="Kanit Light" pitchFamily="34" charset="-120"/>
              </a:rPr>
              <a:t>Key Takeaways</a:t>
            </a:r>
            <a:endParaRPr lang="en-US" sz="3600" dirty="0"/>
          </a:p>
        </p:txBody>
      </p:sp>
      <p:sp>
        <p:nvSpPr>
          <p:cNvPr id="3" name="Shape 1"/>
          <p:cNvSpPr/>
          <p:nvPr/>
        </p:nvSpPr>
        <p:spPr>
          <a:xfrm>
            <a:off x="733425" y="1443871"/>
            <a:ext cx="6490097" cy="2098596"/>
          </a:xfrm>
          <a:prstGeom prst="roundRect">
            <a:avLst>
              <a:gd name="adj" fmla="val 3670"/>
            </a:avLst>
          </a:prstGeom>
          <a:solidFill>
            <a:srgbClr val="DFECE9"/>
          </a:solidFill>
          <a:ln w="7620">
            <a:solidFill>
              <a:srgbClr val="C5D2CF"/>
            </a:solidFill>
            <a:prstDash val="solid"/>
          </a:ln>
        </p:spPr>
        <p:txBody>
          <a:bodyPr/>
          <a:lstStyle/>
          <a:p>
            <a:endParaRPr lang="en-IN"/>
          </a:p>
        </p:txBody>
      </p:sp>
      <p:sp>
        <p:nvSpPr>
          <p:cNvPr id="4" name="Shape 2"/>
          <p:cNvSpPr/>
          <p:nvPr/>
        </p:nvSpPr>
        <p:spPr>
          <a:xfrm>
            <a:off x="924401" y="1634847"/>
            <a:ext cx="550069" cy="550069"/>
          </a:xfrm>
          <a:prstGeom prst="roundRect">
            <a:avLst>
              <a:gd name="adj" fmla="val 16621707"/>
            </a:avLst>
          </a:prstGeom>
          <a:solidFill>
            <a:srgbClr val="437066"/>
          </a:solidFill>
          <a:ln/>
        </p:spPr>
        <p:txBody>
          <a:bodyPr/>
          <a:lstStyle/>
          <a:p>
            <a:endParaRPr lang="en-IN"/>
          </a:p>
        </p:txBody>
      </p:sp>
      <p:pic>
        <p:nvPicPr>
          <p:cNvPr id="5" name="Image 0" descr="preencoded.png"/>
          <p:cNvPicPr>
            <a:picLocks noChangeAspect="1"/>
          </p:cNvPicPr>
          <p:nvPr/>
        </p:nvPicPr>
        <p:blipFill>
          <a:blip r:embed="rId3"/>
          <a:stretch>
            <a:fillRect/>
          </a:stretch>
        </p:blipFill>
        <p:spPr>
          <a:xfrm>
            <a:off x="1075611" y="1755219"/>
            <a:ext cx="247531" cy="309324"/>
          </a:xfrm>
          <a:prstGeom prst="rect">
            <a:avLst/>
          </a:prstGeom>
        </p:spPr>
      </p:pic>
      <p:sp>
        <p:nvSpPr>
          <p:cNvPr id="6" name="Text 3"/>
          <p:cNvSpPr/>
          <p:nvPr/>
        </p:nvSpPr>
        <p:spPr>
          <a:xfrm>
            <a:off x="924401" y="2368272"/>
            <a:ext cx="2884527" cy="286464"/>
          </a:xfrm>
          <a:prstGeom prst="rect">
            <a:avLst/>
          </a:prstGeom>
          <a:noFill/>
          <a:ln/>
        </p:spPr>
        <p:txBody>
          <a:bodyPr wrap="none" lIns="0" tIns="0" rIns="0" bIns="0" rtlCol="0" anchor="t"/>
          <a:lstStyle/>
          <a:p>
            <a:pPr marL="0" indent="0" algn="l">
              <a:lnSpc>
                <a:spcPts val="2250"/>
              </a:lnSpc>
              <a:buNone/>
            </a:pPr>
            <a:r>
              <a:rPr lang="en-US" sz="1800" dirty="0">
                <a:solidFill>
                  <a:srgbClr val="2C3249"/>
                </a:solidFill>
                <a:latin typeface="Kanit Light" pitchFamily="34" charset="0"/>
                <a:ea typeface="Kanit Light" pitchFamily="34" charset="-122"/>
                <a:cs typeface="Kanit Light" pitchFamily="34" charset="-120"/>
              </a:rPr>
              <a:t>Choose the Right Stage Type</a:t>
            </a:r>
            <a:endParaRPr lang="en-US" sz="1800" dirty="0"/>
          </a:p>
        </p:txBody>
      </p:sp>
      <p:sp>
        <p:nvSpPr>
          <p:cNvPr id="7" name="Text 4"/>
          <p:cNvSpPr/>
          <p:nvPr/>
        </p:nvSpPr>
        <p:spPr>
          <a:xfrm>
            <a:off x="924401" y="2764750"/>
            <a:ext cx="6108144" cy="586740"/>
          </a:xfrm>
          <a:prstGeom prst="rect">
            <a:avLst/>
          </a:prstGeom>
          <a:noFill/>
          <a:ln/>
        </p:spPr>
        <p:txBody>
          <a:bodyPr wrap="square" lIns="0" tIns="0" rIns="0" bIns="0" rtlCol="0" anchor="t"/>
          <a:lstStyle/>
          <a:p>
            <a:pPr marL="0" indent="0" algn="l">
              <a:lnSpc>
                <a:spcPts val="2300"/>
              </a:lnSpc>
              <a:buNone/>
            </a:pPr>
            <a:r>
              <a:rPr lang="en-US" sz="1400" dirty="0">
                <a:solidFill>
                  <a:srgbClr val="2C3249"/>
                </a:solidFill>
                <a:latin typeface="Martel Sans" pitchFamily="34" charset="0"/>
                <a:ea typeface="Martel Sans" pitchFamily="34" charset="-122"/>
                <a:cs typeface="Martel Sans" pitchFamily="34" charset="-120"/>
              </a:rPr>
              <a:t>External stages with S3 for enterprise workloads and persistence. Internal stages for ephemeral or smaller datasets.</a:t>
            </a:r>
            <a:endParaRPr lang="en-US" sz="1400" dirty="0"/>
          </a:p>
        </p:txBody>
      </p:sp>
      <p:sp>
        <p:nvSpPr>
          <p:cNvPr id="8" name="Shape 5"/>
          <p:cNvSpPr/>
          <p:nvPr/>
        </p:nvSpPr>
        <p:spPr>
          <a:xfrm>
            <a:off x="7406878" y="1443871"/>
            <a:ext cx="6490097" cy="2098596"/>
          </a:xfrm>
          <a:prstGeom prst="roundRect">
            <a:avLst>
              <a:gd name="adj" fmla="val 3670"/>
            </a:avLst>
          </a:prstGeom>
          <a:solidFill>
            <a:srgbClr val="DFECE9"/>
          </a:solidFill>
          <a:ln w="7620">
            <a:solidFill>
              <a:srgbClr val="C5D2CF"/>
            </a:solidFill>
            <a:prstDash val="solid"/>
          </a:ln>
        </p:spPr>
        <p:txBody>
          <a:bodyPr/>
          <a:lstStyle/>
          <a:p>
            <a:endParaRPr lang="en-IN"/>
          </a:p>
        </p:txBody>
      </p:sp>
      <p:sp>
        <p:nvSpPr>
          <p:cNvPr id="9" name="Shape 6"/>
          <p:cNvSpPr/>
          <p:nvPr/>
        </p:nvSpPr>
        <p:spPr>
          <a:xfrm>
            <a:off x="7597854" y="1634847"/>
            <a:ext cx="550069" cy="550069"/>
          </a:xfrm>
          <a:prstGeom prst="roundRect">
            <a:avLst>
              <a:gd name="adj" fmla="val 16621707"/>
            </a:avLst>
          </a:prstGeom>
          <a:solidFill>
            <a:srgbClr val="437066"/>
          </a:solidFill>
          <a:ln/>
        </p:spPr>
        <p:txBody>
          <a:bodyPr/>
          <a:lstStyle/>
          <a:p>
            <a:endParaRPr lang="en-IN"/>
          </a:p>
        </p:txBody>
      </p:sp>
      <p:pic>
        <p:nvPicPr>
          <p:cNvPr id="10" name="Image 1" descr="preencoded.png"/>
          <p:cNvPicPr>
            <a:picLocks noChangeAspect="1"/>
          </p:cNvPicPr>
          <p:nvPr/>
        </p:nvPicPr>
        <p:blipFill>
          <a:blip r:embed="rId4"/>
          <a:stretch>
            <a:fillRect/>
          </a:stretch>
        </p:blipFill>
        <p:spPr>
          <a:xfrm>
            <a:off x="7749064" y="1755219"/>
            <a:ext cx="247531" cy="309324"/>
          </a:xfrm>
          <a:prstGeom prst="rect">
            <a:avLst/>
          </a:prstGeom>
        </p:spPr>
      </p:pic>
      <p:sp>
        <p:nvSpPr>
          <p:cNvPr id="11" name="Text 7"/>
          <p:cNvSpPr/>
          <p:nvPr/>
        </p:nvSpPr>
        <p:spPr>
          <a:xfrm>
            <a:off x="7597854" y="2368272"/>
            <a:ext cx="2291953" cy="286464"/>
          </a:xfrm>
          <a:prstGeom prst="rect">
            <a:avLst/>
          </a:prstGeom>
          <a:noFill/>
          <a:ln/>
        </p:spPr>
        <p:txBody>
          <a:bodyPr wrap="none" lIns="0" tIns="0" rIns="0" bIns="0" rtlCol="0" anchor="t"/>
          <a:lstStyle/>
          <a:p>
            <a:pPr marL="0" indent="0" algn="l">
              <a:lnSpc>
                <a:spcPts val="2250"/>
              </a:lnSpc>
              <a:buNone/>
            </a:pPr>
            <a:r>
              <a:rPr lang="en-US" sz="1800" dirty="0">
                <a:solidFill>
                  <a:srgbClr val="2C3249"/>
                </a:solidFill>
                <a:latin typeface="Kanit Light" pitchFamily="34" charset="0"/>
                <a:ea typeface="Kanit Light" pitchFamily="34" charset="-122"/>
                <a:cs typeface="Kanit Light" pitchFamily="34" charset="-120"/>
              </a:rPr>
              <a:t>Optimize File Formats</a:t>
            </a:r>
            <a:endParaRPr lang="en-US" sz="1800" dirty="0"/>
          </a:p>
        </p:txBody>
      </p:sp>
      <p:sp>
        <p:nvSpPr>
          <p:cNvPr id="12" name="Text 8"/>
          <p:cNvSpPr/>
          <p:nvPr/>
        </p:nvSpPr>
        <p:spPr>
          <a:xfrm>
            <a:off x="7597854" y="2764750"/>
            <a:ext cx="6108144" cy="586740"/>
          </a:xfrm>
          <a:prstGeom prst="rect">
            <a:avLst/>
          </a:prstGeom>
          <a:noFill/>
          <a:ln/>
        </p:spPr>
        <p:txBody>
          <a:bodyPr wrap="square" lIns="0" tIns="0" rIns="0" bIns="0" rtlCol="0" anchor="t"/>
          <a:lstStyle/>
          <a:p>
            <a:pPr marL="0" indent="0" algn="l">
              <a:lnSpc>
                <a:spcPts val="2300"/>
              </a:lnSpc>
              <a:buNone/>
            </a:pPr>
            <a:r>
              <a:rPr lang="en-US" sz="1400" dirty="0">
                <a:solidFill>
                  <a:srgbClr val="2C3249"/>
                </a:solidFill>
                <a:latin typeface="Martel Sans" pitchFamily="34" charset="0"/>
                <a:ea typeface="Martel Sans" pitchFamily="34" charset="-122"/>
                <a:cs typeface="Martel Sans" pitchFamily="34" charset="-120"/>
              </a:rPr>
              <a:t>Use Parquet with ZSTD compression for production workloads. Consider your data structure when selecting formats.</a:t>
            </a:r>
            <a:endParaRPr lang="en-US" sz="1400" dirty="0"/>
          </a:p>
        </p:txBody>
      </p:sp>
      <p:sp>
        <p:nvSpPr>
          <p:cNvPr id="13" name="Shape 9"/>
          <p:cNvSpPr/>
          <p:nvPr/>
        </p:nvSpPr>
        <p:spPr>
          <a:xfrm>
            <a:off x="733425" y="3725823"/>
            <a:ext cx="6490097" cy="2098596"/>
          </a:xfrm>
          <a:prstGeom prst="roundRect">
            <a:avLst>
              <a:gd name="adj" fmla="val 3670"/>
            </a:avLst>
          </a:prstGeom>
          <a:solidFill>
            <a:srgbClr val="DFECE9"/>
          </a:solidFill>
          <a:ln w="7620">
            <a:solidFill>
              <a:srgbClr val="C5D2CF"/>
            </a:solidFill>
            <a:prstDash val="solid"/>
          </a:ln>
        </p:spPr>
        <p:txBody>
          <a:bodyPr/>
          <a:lstStyle/>
          <a:p>
            <a:endParaRPr lang="en-IN"/>
          </a:p>
        </p:txBody>
      </p:sp>
      <p:sp>
        <p:nvSpPr>
          <p:cNvPr id="14" name="Shape 10"/>
          <p:cNvSpPr/>
          <p:nvPr/>
        </p:nvSpPr>
        <p:spPr>
          <a:xfrm>
            <a:off x="924401" y="3916799"/>
            <a:ext cx="550069" cy="550069"/>
          </a:xfrm>
          <a:prstGeom prst="roundRect">
            <a:avLst>
              <a:gd name="adj" fmla="val 16621707"/>
            </a:avLst>
          </a:prstGeom>
          <a:solidFill>
            <a:srgbClr val="437066"/>
          </a:solidFill>
          <a:ln/>
        </p:spPr>
        <p:txBody>
          <a:bodyPr/>
          <a:lstStyle/>
          <a:p>
            <a:endParaRPr lang="en-IN"/>
          </a:p>
        </p:txBody>
      </p:sp>
      <p:pic>
        <p:nvPicPr>
          <p:cNvPr id="15" name="Image 2" descr="preencoded.png"/>
          <p:cNvPicPr>
            <a:picLocks noChangeAspect="1"/>
          </p:cNvPicPr>
          <p:nvPr/>
        </p:nvPicPr>
        <p:blipFill>
          <a:blip r:embed="rId5"/>
          <a:stretch>
            <a:fillRect/>
          </a:stretch>
        </p:blipFill>
        <p:spPr>
          <a:xfrm>
            <a:off x="1075611" y="4037171"/>
            <a:ext cx="247531" cy="309324"/>
          </a:xfrm>
          <a:prstGeom prst="rect">
            <a:avLst/>
          </a:prstGeom>
        </p:spPr>
      </p:pic>
      <p:sp>
        <p:nvSpPr>
          <p:cNvPr id="16" name="Text 11"/>
          <p:cNvSpPr/>
          <p:nvPr/>
        </p:nvSpPr>
        <p:spPr>
          <a:xfrm>
            <a:off x="924401" y="4650224"/>
            <a:ext cx="2595682" cy="286464"/>
          </a:xfrm>
          <a:prstGeom prst="rect">
            <a:avLst/>
          </a:prstGeom>
          <a:noFill/>
          <a:ln/>
        </p:spPr>
        <p:txBody>
          <a:bodyPr wrap="none" lIns="0" tIns="0" rIns="0" bIns="0" rtlCol="0" anchor="t"/>
          <a:lstStyle/>
          <a:p>
            <a:pPr marL="0" indent="0" algn="l">
              <a:lnSpc>
                <a:spcPts val="2250"/>
              </a:lnSpc>
              <a:buNone/>
            </a:pPr>
            <a:r>
              <a:rPr lang="en-US" sz="1800" dirty="0">
                <a:solidFill>
                  <a:srgbClr val="2C3249"/>
                </a:solidFill>
                <a:latin typeface="Kanit Light" pitchFamily="34" charset="0"/>
                <a:ea typeface="Kanit Light" pitchFamily="34" charset="-122"/>
                <a:cs typeface="Kanit Light" pitchFamily="34" charset="-120"/>
              </a:rPr>
              <a:t>Secure Your Data Pipeline</a:t>
            </a:r>
            <a:endParaRPr lang="en-US" sz="1800" dirty="0"/>
          </a:p>
        </p:txBody>
      </p:sp>
      <p:sp>
        <p:nvSpPr>
          <p:cNvPr id="17" name="Text 12"/>
          <p:cNvSpPr/>
          <p:nvPr/>
        </p:nvSpPr>
        <p:spPr>
          <a:xfrm>
            <a:off x="924401" y="5046702"/>
            <a:ext cx="6108144" cy="586740"/>
          </a:xfrm>
          <a:prstGeom prst="rect">
            <a:avLst/>
          </a:prstGeom>
          <a:noFill/>
          <a:ln/>
        </p:spPr>
        <p:txBody>
          <a:bodyPr wrap="square" lIns="0" tIns="0" rIns="0" bIns="0" rtlCol="0" anchor="t"/>
          <a:lstStyle/>
          <a:p>
            <a:pPr marL="0" indent="0" algn="l">
              <a:lnSpc>
                <a:spcPts val="2300"/>
              </a:lnSpc>
              <a:buNone/>
            </a:pPr>
            <a:r>
              <a:rPr lang="en-US" sz="1400" dirty="0">
                <a:solidFill>
                  <a:srgbClr val="2C3249"/>
                </a:solidFill>
                <a:latin typeface="Martel Sans" pitchFamily="34" charset="0"/>
                <a:ea typeface="Martel Sans" pitchFamily="34" charset="-122"/>
                <a:cs typeface="Martel Sans" pitchFamily="34" charset="-120"/>
              </a:rPr>
              <a:t>Implement storage integrations, avoid hardcoded credentials, and enforce least privilege access to stages.</a:t>
            </a:r>
            <a:endParaRPr lang="en-US" sz="1400" dirty="0"/>
          </a:p>
        </p:txBody>
      </p:sp>
      <p:sp>
        <p:nvSpPr>
          <p:cNvPr id="18" name="Shape 13"/>
          <p:cNvSpPr/>
          <p:nvPr/>
        </p:nvSpPr>
        <p:spPr>
          <a:xfrm>
            <a:off x="7406878" y="3725823"/>
            <a:ext cx="6490097" cy="2098596"/>
          </a:xfrm>
          <a:prstGeom prst="roundRect">
            <a:avLst>
              <a:gd name="adj" fmla="val 3670"/>
            </a:avLst>
          </a:prstGeom>
          <a:solidFill>
            <a:srgbClr val="DFECE9"/>
          </a:solidFill>
          <a:ln w="7620">
            <a:solidFill>
              <a:srgbClr val="C5D2CF"/>
            </a:solidFill>
            <a:prstDash val="solid"/>
          </a:ln>
        </p:spPr>
        <p:txBody>
          <a:bodyPr/>
          <a:lstStyle/>
          <a:p>
            <a:endParaRPr lang="en-IN"/>
          </a:p>
        </p:txBody>
      </p:sp>
      <p:sp>
        <p:nvSpPr>
          <p:cNvPr id="19" name="Shape 14"/>
          <p:cNvSpPr/>
          <p:nvPr/>
        </p:nvSpPr>
        <p:spPr>
          <a:xfrm>
            <a:off x="7597854" y="3916799"/>
            <a:ext cx="550069" cy="550069"/>
          </a:xfrm>
          <a:prstGeom prst="roundRect">
            <a:avLst>
              <a:gd name="adj" fmla="val 16621707"/>
            </a:avLst>
          </a:prstGeom>
          <a:solidFill>
            <a:srgbClr val="437066"/>
          </a:solidFill>
          <a:ln/>
        </p:spPr>
        <p:txBody>
          <a:bodyPr/>
          <a:lstStyle/>
          <a:p>
            <a:endParaRPr lang="en-IN"/>
          </a:p>
        </p:txBody>
      </p:sp>
      <p:pic>
        <p:nvPicPr>
          <p:cNvPr id="20" name="Image 3" descr="preencoded.png"/>
          <p:cNvPicPr>
            <a:picLocks noChangeAspect="1"/>
          </p:cNvPicPr>
          <p:nvPr/>
        </p:nvPicPr>
        <p:blipFill>
          <a:blip r:embed="rId6"/>
          <a:stretch>
            <a:fillRect/>
          </a:stretch>
        </p:blipFill>
        <p:spPr>
          <a:xfrm>
            <a:off x="7749064" y="4037171"/>
            <a:ext cx="247531" cy="309324"/>
          </a:xfrm>
          <a:prstGeom prst="rect">
            <a:avLst/>
          </a:prstGeom>
        </p:spPr>
      </p:pic>
      <p:sp>
        <p:nvSpPr>
          <p:cNvPr id="21" name="Text 15"/>
          <p:cNvSpPr/>
          <p:nvPr/>
        </p:nvSpPr>
        <p:spPr>
          <a:xfrm>
            <a:off x="7597854" y="4650224"/>
            <a:ext cx="2291953" cy="286464"/>
          </a:xfrm>
          <a:prstGeom prst="rect">
            <a:avLst/>
          </a:prstGeom>
          <a:noFill/>
          <a:ln/>
        </p:spPr>
        <p:txBody>
          <a:bodyPr wrap="none" lIns="0" tIns="0" rIns="0" bIns="0" rtlCol="0" anchor="t"/>
          <a:lstStyle/>
          <a:p>
            <a:pPr marL="0" indent="0" algn="l">
              <a:lnSpc>
                <a:spcPts val="2250"/>
              </a:lnSpc>
              <a:buNone/>
            </a:pPr>
            <a:r>
              <a:rPr lang="en-US" sz="1800" dirty="0">
                <a:solidFill>
                  <a:srgbClr val="2C3249"/>
                </a:solidFill>
                <a:latin typeface="Kanit Light" pitchFamily="34" charset="0"/>
                <a:ea typeface="Kanit Light" pitchFamily="34" charset="-122"/>
                <a:cs typeface="Kanit Light" pitchFamily="34" charset="-120"/>
              </a:rPr>
              <a:t>Follow Size Guidelines</a:t>
            </a:r>
            <a:endParaRPr lang="en-US" sz="1800" dirty="0"/>
          </a:p>
        </p:txBody>
      </p:sp>
      <p:sp>
        <p:nvSpPr>
          <p:cNvPr id="22" name="Text 16"/>
          <p:cNvSpPr/>
          <p:nvPr/>
        </p:nvSpPr>
        <p:spPr>
          <a:xfrm>
            <a:off x="7597854" y="5046702"/>
            <a:ext cx="6108144" cy="586740"/>
          </a:xfrm>
          <a:prstGeom prst="rect">
            <a:avLst/>
          </a:prstGeom>
          <a:noFill/>
          <a:ln/>
        </p:spPr>
        <p:txBody>
          <a:bodyPr wrap="square" lIns="0" tIns="0" rIns="0" bIns="0" rtlCol="0" anchor="t"/>
          <a:lstStyle/>
          <a:p>
            <a:pPr marL="0" indent="0" algn="l">
              <a:lnSpc>
                <a:spcPts val="2300"/>
              </a:lnSpc>
              <a:buNone/>
            </a:pPr>
            <a:r>
              <a:rPr lang="en-US" sz="1400" dirty="0">
                <a:solidFill>
                  <a:srgbClr val="2C3249"/>
                </a:solidFill>
                <a:latin typeface="Martel Sans" pitchFamily="34" charset="0"/>
                <a:ea typeface="Martel Sans" pitchFamily="34" charset="-122"/>
                <a:cs typeface="Martel Sans" pitchFamily="34" charset="-120"/>
              </a:rPr>
              <a:t>Maintain 100-250MB file sizes and implement partitioning strategies for optimal loading performance.</a:t>
            </a:r>
            <a:endParaRPr lang="en-US" sz="1400" dirty="0"/>
          </a:p>
        </p:txBody>
      </p:sp>
      <p:sp>
        <p:nvSpPr>
          <p:cNvPr id="23" name="Text 17"/>
          <p:cNvSpPr/>
          <p:nvPr/>
        </p:nvSpPr>
        <p:spPr>
          <a:xfrm>
            <a:off x="733425" y="6099453"/>
            <a:ext cx="2750344" cy="343733"/>
          </a:xfrm>
          <a:prstGeom prst="rect">
            <a:avLst/>
          </a:prstGeom>
          <a:noFill/>
          <a:ln/>
        </p:spPr>
        <p:txBody>
          <a:bodyPr wrap="none" lIns="0" tIns="0" rIns="0" bIns="0" rtlCol="0" anchor="t"/>
          <a:lstStyle/>
          <a:p>
            <a:pPr marL="0" indent="0" algn="l">
              <a:lnSpc>
                <a:spcPts val="2700"/>
              </a:lnSpc>
              <a:buNone/>
            </a:pPr>
            <a:r>
              <a:rPr lang="en-US" sz="2150" dirty="0">
                <a:solidFill>
                  <a:srgbClr val="272D45"/>
                </a:solidFill>
                <a:latin typeface="Kanit Light" pitchFamily="34" charset="0"/>
                <a:ea typeface="Kanit Light" pitchFamily="34" charset="-122"/>
                <a:cs typeface="Kanit Light" pitchFamily="34" charset="-120"/>
              </a:rPr>
              <a:t>Next Steps</a:t>
            </a:r>
            <a:endParaRPr lang="en-US" sz="2150" dirty="0"/>
          </a:p>
        </p:txBody>
      </p:sp>
      <p:sp>
        <p:nvSpPr>
          <p:cNvPr id="24" name="Text 18"/>
          <p:cNvSpPr/>
          <p:nvPr/>
        </p:nvSpPr>
        <p:spPr>
          <a:xfrm>
            <a:off x="733425" y="6718221"/>
            <a:ext cx="13163550" cy="293370"/>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2C3249"/>
                </a:solidFill>
                <a:latin typeface="Martel Sans" pitchFamily="34" charset="0"/>
                <a:ea typeface="Martel Sans" pitchFamily="34" charset="-122"/>
                <a:cs typeface="Martel Sans" pitchFamily="34" charset="-120"/>
              </a:rPr>
              <a:t>Audit your current stage configurations against these best practices</a:t>
            </a:r>
            <a:endParaRPr lang="en-US" sz="1400" dirty="0"/>
          </a:p>
        </p:txBody>
      </p:sp>
      <p:sp>
        <p:nvSpPr>
          <p:cNvPr id="25" name="Text 19"/>
          <p:cNvSpPr/>
          <p:nvPr/>
        </p:nvSpPr>
        <p:spPr>
          <a:xfrm>
            <a:off x="733425" y="7075765"/>
            <a:ext cx="13163550" cy="293370"/>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2C3249"/>
                </a:solidFill>
                <a:latin typeface="Martel Sans" pitchFamily="34" charset="0"/>
                <a:ea typeface="Martel Sans" pitchFamily="34" charset="-122"/>
                <a:cs typeface="Martel Sans" pitchFamily="34" charset="-120"/>
              </a:rPr>
              <a:t>Implement a standardized stage naming convention across environments</a:t>
            </a:r>
            <a:endParaRPr lang="en-US" sz="1400" dirty="0"/>
          </a:p>
        </p:txBody>
      </p:sp>
      <p:sp>
        <p:nvSpPr>
          <p:cNvPr id="26" name="Text 20"/>
          <p:cNvSpPr/>
          <p:nvPr/>
        </p:nvSpPr>
        <p:spPr>
          <a:xfrm>
            <a:off x="733425" y="7433310"/>
            <a:ext cx="13163550" cy="293370"/>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2C3249"/>
                </a:solidFill>
                <a:latin typeface="Martel Sans" pitchFamily="34" charset="0"/>
                <a:ea typeface="Martel Sans" pitchFamily="34" charset="-122"/>
                <a:cs typeface="Martel Sans" pitchFamily="34" charset="-120"/>
              </a:rPr>
              <a:t>Consider automating your data pipelines with Snowpipe for continuous loading</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7596" y="527685"/>
            <a:ext cx="4797385" cy="599599"/>
          </a:xfrm>
          <a:prstGeom prst="rect">
            <a:avLst/>
          </a:prstGeom>
          <a:noFill/>
          <a:ln/>
        </p:spPr>
        <p:txBody>
          <a:bodyPr wrap="none" lIns="0" tIns="0" rIns="0" bIns="0" rtlCol="0" anchor="t"/>
          <a:lstStyle/>
          <a:p>
            <a:pPr marL="0" indent="0" algn="l">
              <a:lnSpc>
                <a:spcPts val="4700"/>
              </a:lnSpc>
              <a:buNone/>
            </a:pPr>
            <a:r>
              <a:rPr lang="en-US" sz="3750" dirty="0">
                <a:solidFill>
                  <a:srgbClr val="272D45"/>
                </a:solidFill>
                <a:latin typeface="Kanit Light" pitchFamily="34" charset="0"/>
                <a:ea typeface="Kanit Light" pitchFamily="34" charset="-122"/>
                <a:cs typeface="Kanit Light" pitchFamily="34" charset="-120"/>
              </a:rPr>
              <a:t>Permanent Tables</a:t>
            </a:r>
            <a:endParaRPr lang="en-US" sz="3750" dirty="0"/>
          </a:p>
        </p:txBody>
      </p:sp>
      <p:sp>
        <p:nvSpPr>
          <p:cNvPr id="3" name="Text 1"/>
          <p:cNvSpPr/>
          <p:nvPr/>
        </p:nvSpPr>
        <p:spPr>
          <a:xfrm>
            <a:off x="767596" y="1606867"/>
            <a:ext cx="2398633" cy="299799"/>
          </a:xfrm>
          <a:prstGeom prst="rect">
            <a:avLst/>
          </a:prstGeom>
          <a:noFill/>
          <a:ln/>
        </p:spPr>
        <p:txBody>
          <a:bodyPr wrap="none" lIns="0" tIns="0" rIns="0" bIns="0" rtlCol="0" anchor="t"/>
          <a:lstStyle/>
          <a:p>
            <a:pPr marL="0" indent="0" algn="l">
              <a:lnSpc>
                <a:spcPts val="2350"/>
              </a:lnSpc>
              <a:buNone/>
            </a:pPr>
            <a:r>
              <a:rPr lang="en-US" sz="1850" dirty="0">
                <a:solidFill>
                  <a:srgbClr val="272D45"/>
                </a:solidFill>
                <a:latin typeface="Kanit Light" pitchFamily="34" charset="0"/>
                <a:ea typeface="Kanit Light" pitchFamily="34" charset="-122"/>
                <a:cs typeface="Kanit Light" pitchFamily="34" charset="-120"/>
              </a:rPr>
              <a:t>Key Characteristics</a:t>
            </a:r>
            <a:endParaRPr lang="en-US" sz="1850" dirty="0"/>
          </a:p>
        </p:txBody>
      </p:sp>
      <p:sp>
        <p:nvSpPr>
          <p:cNvPr id="4" name="Text 2"/>
          <p:cNvSpPr/>
          <p:nvPr/>
        </p:nvSpPr>
        <p:spPr>
          <a:xfrm>
            <a:off x="767596" y="2098477"/>
            <a:ext cx="7669768"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Default table type in Snowflake</a:t>
            </a:r>
            <a:endParaRPr lang="en-US" sz="1500" dirty="0"/>
          </a:p>
        </p:txBody>
      </p:sp>
      <p:sp>
        <p:nvSpPr>
          <p:cNvPr id="5" name="Text 3"/>
          <p:cNvSpPr/>
          <p:nvPr/>
        </p:nvSpPr>
        <p:spPr>
          <a:xfrm>
            <a:off x="767596" y="2472690"/>
            <a:ext cx="7669768"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Persist until explicitly dropped</a:t>
            </a:r>
            <a:endParaRPr lang="en-US" sz="1500" dirty="0"/>
          </a:p>
        </p:txBody>
      </p:sp>
      <p:sp>
        <p:nvSpPr>
          <p:cNvPr id="6" name="Text 4"/>
          <p:cNvSpPr/>
          <p:nvPr/>
        </p:nvSpPr>
        <p:spPr>
          <a:xfrm>
            <a:off x="767596" y="2846903"/>
            <a:ext cx="7669768"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Full data protection with Time Travel and Fail-safe</a:t>
            </a:r>
            <a:endParaRPr lang="en-US" sz="1500" dirty="0"/>
          </a:p>
        </p:txBody>
      </p:sp>
      <p:sp>
        <p:nvSpPr>
          <p:cNvPr id="7" name="Text 5"/>
          <p:cNvSpPr/>
          <p:nvPr/>
        </p:nvSpPr>
        <p:spPr>
          <a:xfrm>
            <a:off x="767596" y="3221117"/>
            <a:ext cx="7669768"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Higher storage costs due to retention features</a:t>
            </a:r>
            <a:endParaRPr lang="en-US" sz="1500" dirty="0"/>
          </a:p>
        </p:txBody>
      </p:sp>
      <p:sp>
        <p:nvSpPr>
          <p:cNvPr id="8" name="Text 6"/>
          <p:cNvSpPr/>
          <p:nvPr/>
        </p:nvSpPr>
        <p:spPr>
          <a:xfrm>
            <a:off x="767596" y="3595330"/>
            <a:ext cx="7669768"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Support for clustering keys to optimize query performance</a:t>
            </a:r>
            <a:endParaRPr lang="en-US" sz="1500" dirty="0"/>
          </a:p>
        </p:txBody>
      </p:sp>
      <p:sp>
        <p:nvSpPr>
          <p:cNvPr id="9" name="Shape 7"/>
          <p:cNvSpPr/>
          <p:nvPr/>
        </p:nvSpPr>
        <p:spPr>
          <a:xfrm>
            <a:off x="767596" y="4118253"/>
            <a:ext cx="7669768" cy="2744152"/>
          </a:xfrm>
          <a:prstGeom prst="roundRect">
            <a:avLst>
              <a:gd name="adj" fmla="val 2937"/>
            </a:avLst>
          </a:prstGeom>
          <a:solidFill>
            <a:srgbClr val="F2F2F2"/>
          </a:solidFill>
          <a:ln/>
        </p:spPr>
        <p:txBody>
          <a:bodyPr/>
          <a:lstStyle/>
          <a:p>
            <a:endParaRPr lang="en-IN"/>
          </a:p>
        </p:txBody>
      </p:sp>
      <p:sp>
        <p:nvSpPr>
          <p:cNvPr id="10" name="Shape 8"/>
          <p:cNvSpPr/>
          <p:nvPr/>
        </p:nvSpPr>
        <p:spPr>
          <a:xfrm>
            <a:off x="758071" y="4118253"/>
            <a:ext cx="7688818" cy="2744152"/>
          </a:xfrm>
          <a:prstGeom prst="roundRect">
            <a:avLst>
              <a:gd name="adj" fmla="val 1049"/>
            </a:avLst>
          </a:prstGeom>
          <a:solidFill>
            <a:srgbClr val="F2F2F2"/>
          </a:solidFill>
          <a:ln/>
        </p:spPr>
        <p:txBody>
          <a:bodyPr/>
          <a:lstStyle/>
          <a:p>
            <a:endParaRPr lang="en-IN"/>
          </a:p>
        </p:txBody>
      </p:sp>
      <p:sp>
        <p:nvSpPr>
          <p:cNvPr id="11" name="Text 9"/>
          <p:cNvSpPr/>
          <p:nvPr/>
        </p:nvSpPr>
        <p:spPr>
          <a:xfrm>
            <a:off x="949881" y="4262080"/>
            <a:ext cx="7305199" cy="2456498"/>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highlight>
                  <a:srgbClr val="F2F2F2"/>
                </a:highlight>
                <a:latin typeface="Consolas" pitchFamily="34" charset="0"/>
                <a:ea typeface="Consolas" pitchFamily="34" charset="-122"/>
                <a:cs typeface="Consolas" pitchFamily="34" charset="-120"/>
              </a:rPr>
              <a:t>CREATE TABLE customer_orders (  order_id NUMBER,  customer_id VARCHAR(20),  order_date DATE,  amount DECIMAL(12,2))CLUSTER BY (order_date);</a:t>
            </a:r>
            <a:endParaRPr lang="en-US" sz="1500" dirty="0"/>
          </a:p>
        </p:txBody>
      </p:sp>
      <p:pic>
        <p:nvPicPr>
          <p:cNvPr id="12" name="Image 0" descr="preencoded.png"/>
          <p:cNvPicPr>
            <a:picLocks noChangeAspect="1"/>
          </p:cNvPicPr>
          <p:nvPr/>
        </p:nvPicPr>
        <p:blipFill>
          <a:blip r:embed="rId3"/>
          <a:stretch>
            <a:fillRect/>
          </a:stretch>
        </p:blipFill>
        <p:spPr>
          <a:xfrm>
            <a:off x="8913138" y="1630918"/>
            <a:ext cx="4957167" cy="4957167"/>
          </a:xfrm>
          <a:prstGeom prst="rect">
            <a:avLst/>
          </a:prstGeom>
        </p:spPr>
      </p:pic>
      <p:sp>
        <p:nvSpPr>
          <p:cNvPr id="13" name="Text 10"/>
          <p:cNvSpPr/>
          <p:nvPr/>
        </p:nvSpPr>
        <p:spPr>
          <a:xfrm>
            <a:off x="8913138" y="6803946"/>
            <a:ext cx="4957167" cy="921187"/>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Permanent tables are ideal for critical business data that requires point-in-time recovery and protection against accidental deletion.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21807"/>
            <a:ext cx="6461760"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Transient &amp; Temporary Tables</a:t>
            </a:r>
            <a:endParaRPr lang="en-US" sz="3900" dirty="0"/>
          </a:p>
        </p:txBody>
      </p:sp>
      <p:sp>
        <p:nvSpPr>
          <p:cNvPr id="3" name="Shape 1"/>
          <p:cNvSpPr/>
          <p:nvPr/>
        </p:nvSpPr>
        <p:spPr>
          <a:xfrm>
            <a:off x="793790" y="2138720"/>
            <a:ext cx="6422231" cy="4110633"/>
          </a:xfrm>
          <a:prstGeom prst="roundRect">
            <a:avLst>
              <a:gd name="adj" fmla="val 2028"/>
            </a:avLst>
          </a:prstGeom>
          <a:solidFill>
            <a:srgbClr val="DFECE9"/>
          </a:solidFill>
          <a:ln w="7620">
            <a:solidFill>
              <a:srgbClr val="C5D2CF"/>
            </a:solidFill>
            <a:prstDash val="solid"/>
          </a:ln>
        </p:spPr>
        <p:txBody>
          <a:bodyPr/>
          <a:lstStyle/>
          <a:p>
            <a:endParaRPr lang="en-IN"/>
          </a:p>
        </p:txBody>
      </p:sp>
      <p:sp>
        <p:nvSpPr>
          <p:cNvPr id="4" name="Text 2"/>
          <p:cNvSpPr/>
          <p:nvPr/>
        </p:nvSpPr>
        <p:spPr>
          <a:xfrm>
            <a:off x="999768" y="234469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Transient Tables</a:t>
            </a:r>
            <a:endParaRPr lang="en-US" sz="1950" dirty="0"/>
          </a:p>
        </p:txBody>
      </p:sp>
      <p:sp>
        <p:nvSpPr>
          <p:cNvPr id="5" name="Text 3"/>
          <p:cNvSpPr/>
          <p:nvPr/>
        </p:nvSpPr>
        <p:spPr>
          <a:xfrm>
            <a:off x="999768" y="2773918"/>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No Time Travel or Fail-safe protection</a:t>
            </a:r>
            <a:endParaRPr lang="en-US" sz="1550" dirty="0"/>
          </a:p>
        </p:txBody>
      </p:sp>
      <p:sp>
        <p:nvSpPr>
          <p:cNvPr id="6" name="Text 4"/>
          <p:cNvSpPr/>
          <p:nvPr/>
        </p:nvSpPr>
        <p:spPr>
          <a:xfrm>
            <a:off x="999768" y="3160871"/>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Lower storage costs (30-50% cheaper)</a:t>
            </a:r>
            <a:endParaRPr lang="en-US" sz="1550" dirty="0"/>
          </a:p>
        </p:txBody>
      </p:sp>
      <p:sp>
        <p:nvSpPr>
          <p:cNvPr id="7" name="Text 5"/>
          <p:cNvSpPr/>
          <p:nvPr/>
        </p:nvSpPr>
        <p:spPr>
          <a:xfrm>
            <a:off x="999768" y="3547824"/>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Persist until explicitly dropped</a:t>
            </a:r>
            <a:endParaRPr lang="en-US" sz="1550" dirty="0"/>
          </a:p>
        </p:txBody>
      </p:sp>
      <p:sp>
        <p:nvSpPr>
          <p:cNvPr id="8" name="Text 6"/>
          <p:cNvSpPr/>
          <p:nvPr/>
        </p:nvSpPr>
        <p:spPr>
          <a:xfrm>
            <a:off x="999768" y="3934778"/>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Ideal for intermediate ETL results</a:t>
            </a:r>
            <a:endParaRPr lang="en-US" sz="1550" dirty="0"/>
          </a:p>
        </p:txBody>
      </p:sp>
      <p:sp>
        <p:nvSpPr>
          <p:cNvPr id="9" name="Shape 7"/>
          <p:cNvSpPr/>
          <p:nvPr/>
        </p:nvSpPr>
        <p:spPr>
          <a:xfrm>
            <a:off x="999768" y="4475559"/>
            <a:ext cx="6010275" cy="1250275"/>
          </a:xfrm>
          <a:prstGeom prst="roundRect">
            <a:avLst>
              <a:gd name="adj" fmla="val 6667"/>
            </a:avLst>
          </a:prstGeom>
          <a:solidFill>
            <a:srgbClr val="F2F2F2"/>
          </a:solidFill>
          <a:ln/>
        </p:spPr>
        <p:txBody>
          <a:bodyPr/>
          <a:lstStyle/>
          <a:p>
            <a:endParaRPr lang="en-IN"/>
          </a:p>
        </p:txBody>
      </p:sp>
      <p:sp>
        <p:nvSpPr>
          <p:cNvPr id="10" name="Shape 8"/>
          <p:cNvSpPr/>
          <p:nvPr/>
        </p:nvSpPr>
        <p:spPr>
          <a:xfrm>
            <a:off x="989886" y="4475559"/>
            <a:ext cx="6030039" cy="1250275"/>
          </a:xfrm>
          <a:prstGeom prst="roundRect">
            <a:avLst>
              <a:gd name="adj" fmla="val 2381"/>
            </a:avLst>
          </a:prstGeom>
          <a:solidFill>
            <a:srgbClr val="F2F2F2"/>
          </a:solidFill>
          <a:ln/>
        </p:spPr>
        <p:txBody>
          <a:bodyPr/>
          <a:lstStyle/>
          <a:p>
            <a:endParaRPr lang="en-IN"/>
          </a:p>
        </p:txBody>
      </p:sp>
      <p:sp>
        <p:nvSpPr>
          <p:cNvPr id="11" name="Text 9"/>
          <p:cNvSpPr/>
          <p:nvPr/>
        </p:nvSpPr>
        <p:spPr>
          <a:xfrm>
            <a:off x="1188244" y="4624388"/>
            <a:ext cx="5633323" cy="95261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TRANSIENT TABLE staging_dataAS SELECT * FROM raw_data;</a:t>
            </a:r>
            <a:endParaRPr lang="en-US" sz="1550" dirty="0"/>
          </a:p>
        </p:txBody>
      </p:sp>
      <p:sp>
        <p:nvSpPr>
          <p:cNvPr id="12" name="Shape 10"/>
          <p:cNvSpPr/>
          <p:nvPr/>
        </p:nvSpPr>
        <p:spPr>
          <a:xfrm>
            <a:off x="7414379" y="2138720"/>
            <a:ext cx="6422231" cy="4110633"/>
          </a:xfrm>
          <a:prstGeom prst="roundRect">
            <a:avLst>
              <a:gd name="adj" fmla="val 2028"/>
            </a:avLst>
          </a:prstGeom>
          <a:solidFill>
            <a:srgbClr val="DFECE9"/>
          </a:solidFill>
          <a:ln w="7620">
            <a:solidFill>
              <a:srgbClr val="C5D2CF"/>
            </a:solidFill>
            <a:prstDash val="solid"/>
          </a:ln>
        </p:spPr>
        <p:txBody>
          <a:bodyPr/>
          <a:lstStyle/>
          <a:p>
            <a:endParaRPr lang="en-IN"/>
          </a:p>
        </p:txBody>
      </p:sp>
      <p:sp>
        <p:nvSpPr>
          <p:cNvPr id="13" name="Text 11"/>
          <p:cNvSpPr/>
          <p:nvPr/>
        </p:nvSpPr>
        <p:spPr>
          <a:xfrm>
            <a:off x="7620357" y="234469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Temporary Tables</a:t>
            </a:r>
            <a:endParaRPr lang="en-US" sz="1950" dirty="0"/>
          </a:p>
        </p:txBody>
      </p:sp>
      <p:sp>
        <p:nvSpPr>
          <p:cNvPr id="14" name="Text 12"/>
          <p:cNvSpPr/>
          <p:nvPr/>
        </p:nvSpPr>
        <p:spPr>
          <a:xfrm>
            <a:off x="7620357" y="2773918"/>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Exist only for the duration of the session</a:t>
            </a:r>
            <a:endParaRPr lang="en-US" sz="1550" dirty="0"/>
          </a:p>
        </p:txBody>
      </p:sp>
      <p:sp>
        <p:nvSpPr>
          <p:cNvPr id="15" name="Text 13"/>
          <p:cNvSpPr/>
          <p:nvPr/>
        </p:nvSpPr>
        <p:spPr>
          <a:xfrm>
            <a:off x="7620357" y="3160871"/>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Automatically dropped when session ends</a:t>
            </a:r>
            <a:endParaRPr lang="en-US" sz="1550" dirty="0"/>
          </a:p>
        </p:txBody>
      </p:sp>
      <p:sp>
        <p:nvSpPr>
          <p:cNvPr id="16" name="Text 14"/>
          <p:cNvSpPr/>
          <p:nvPr/>
        </p:nvSpPr>
        <p:spPr>
          <a:xfrm>
            <a:off x="7620357" y="3547824"/>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Only visible to the creating session</a:t>
            </a:r>
            <a:endParaRPr lang="en-US" sz="1550" dirty="0"/>
          </a:p>
        </p:txBody>
      </p:sp>
      <p:sp>
        <p:nvSpPr>
          <p:cNvPr id="17" name="Text 15"/>
          <p:cNvSpPr/>
          <p:nvPr/>
        </p:nvSpPr>
        <p:spPr>
          <a:xfrm>
            <a:off x="7620357" y="3934778"/>
            <a:ext cx="6010275"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Perfect for query-specific transformations</a:t>
            </a:r>
            <a:endParaRPr lang="en-US" sz="1550" dirty="0"/>
          </a:p>
        </p:txBody>
      </p:sp>
      <p:sp>
        <p:nvSpPr>
          <p:cNvPr id="18" name="Shape 16"/>
          <p:cNvSpPr/>
          <p:nvPr/>
        </p:nvSpPr>
        <p:spPr>
          <a:xfrm>
            <a:off x="7620357" y="4475559"/>
            <a:ext cx="6010275" cy="1567815"/>
          </a:xfrm>
          <a:prstGeom prst="roundRect">
            <a:avLst>
              <a:gd name="adj" fmla="val 5317"/>
            </a:avLst>
          </a:prstGeom>
          <a:solidFill>
            <a:srgbClr val="F2F2F2"/>
          </a:solidFill>
          <a:ln/>
        </p:spPr>
        <p:txBody>
          <a:bodyPr/>
          <a:lstStyle/>
          <a:p>
            <a:endParaRPr lang="en-IN"/>
          </a:p>
        </p:txBody>
      </p:sp>
      <p:sp>
        <p:nvSpPr>
          <p:cNvPr id="19" name="Shape 17"/>
          <p:cNvSpPr/>
          <p:nvPr/>
        </p:nvSpPr>
        <p:spPr>
          <a:xfrm>
            <a:off x="7610475" y="4475559"/>
            <a:ext cx="6030039" cy="1567815"/>
          </a:xfrm>
          <a:prstGeom prst="roundRect">
            <a:avLst>
              <a:gd name="adj" fmla="val 1899"/>
            </a:avLst>
          </a:prstGeom>
          <a:solidFill>
            <a:srgbClr val="F2F2F2"/>
          </a:solidFill>
          <a:ln/>
        </p:spPr>
        <p:txBody>
          <a:bodyPr/>
          <a:lstStyle/>
          <a:p>
            <a:endParaRPr lang="en-IN"/>
          </a:p>
        </p:txBody>
      </p:sp>
      <p:sp>
        <p:nvSpPr>
          <p:cNvPr id="20" name="Text 18"/>
          <p:cNvSpPr/>
          <p:nvPr/>
        </p:nvSpPr>
        <p:spPr>
          <a:xfrm>
            <a:off x="7808833" y="4624388"/>
            <a:ext cx="5633323" cy="127015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CREATE TEMPORARY TABLE session_metricsAS SELECT user_id, COUNT(*) FROM events GROUP BY user_id;</a:t>
            </a:r>
            <a:endParaRPr lang="en-US" sz="1550" dirty="0"/>
          </a:p>
        </p:txBody>
      </p:sp>
      <p:sp>
        <p:nvSpPr>
          <p:cNvPr id="21" name="Text 19"/>
          <p:cNvSpPr/>
          <p:nvPr/>
        </p:nvSpPr>
        <p:spPr>
          <a:xfrm>
            <a:off x="793790" y="647259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When working with large datasets, temporary tables can significantly improve query performance by materializing intermediate results. Transient tables strike a balance between cost and persistence.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4846" y="463868"/>
            <a:ext cx="4217789" cy="527209"/>
          </a:xfrm>
          <a:prstGeom prst="rect">
            <a:avLst/>
          </a:prstGeom>
          <a:noFill/>
          <a:ln/>
        </p:spPr>
        <p:txBody>
          <a:bodyPr wrap="none" lIns="0" tIns="0" rIns="0" bIns="0" rtlCol="0" anchor="t"/>
          <a:lstStyle/>
          <a:p>
            <a:pPr marL="0" indent="0" algn="l">
              <a:lnSpc>
                <a:spcPts val="4150"/>
              </a:lnSpc>
              <a:buNone/>
            </a:pPr>
            <a:r>
              <a:rPr lang="en-US" sz="3300" dirty="0">
                <a:solidFill>
                  <a:srgbClr val="272D45"/>
                </a:solidFill>
                <a:latin typeface="Kanit Light" pitchFamily="34" charset="0"/>
                <a:ea typeface="Kanit Light" pitchFamily="34" charset="-122"/>
                <a:cs typeface="Kanit Light" pitchFamily="34" charset="-120"/>
              </a:rPr>
              <a:t>Standard Views</a:t>
            </a:r>
            <a:endParaRPr lang="en-US" sz="3300" dirty="0"/>
          </a:p>
        </p:txBody>
      </p:sp>
      <p:sp>
        <p:nvSpPr>
          <p:cNvPr id="3" name="Text 1"/>
          <p:cNvSpPr/>
          <p:nvPr/>
        </p:nvSpPr>
        <p:spPr>
          <a:xfrm>
            <a:off x="674846" y="1412796"/>
            <a:ext cx="2435185" cy="263485"/>
          </a:xfrm>
          <a:prstGeom prst="rect">
            <a:avLst/>
          </a:prstGeom>
          <a:noFill/>
          <a:ln/>
        </p:spPr>
        <p:txBody>
          <a:bodyPr wrap="none" lIns="0" tIns="0" rIns="0" bIns="0" rtlCol="0" anchor="t"/>
          <a:lstStyle/>
          <a:p>
            <a:pPr marL="0" indent="0" algn="l">
              <a:lnSpc>
                <a:spcPts val="2050"/>
              </a:lnSpc>
              <a:buNone/>
            </a:pPr>
            <a:r>
              <a:rPr lang="en-US" sz="1650" dirty="0">
                <a:solidFill>
                  <a:srgbClr val="272D45"/>
                </a:solidFill>
                <a:latin typeface="Kanit Light" pitchFamily="34" charset="0"/>
                <a:ea typeface="Kanit Light" pitchFamily="34" charset="-122"/>
                <a:cs typeface="Kanit Light" pitchFamily="34" charset="-120"/>
              </a:rPr>
              <a:t>What Are Standard Views?</a:t>
            </a:r>
            <a:endParaRPr lang="en-US" sz="1650" dirty="0"/>
          </a:p>
        </p:txBody>
      </p:sp>
      <p:sp>
        <p:nvSpPr>
          <p:cNvPr id="4" name="Text 2"/>
          <p:cNvSpPr/>
          <p:nvPr/>
        </p:nvSpPr>
        <p:spPr>
          <a:xfrm>
            <a:off x="674846" y="1844993"/>
            <a:ext cx="7119223" cy="539829"/>
          </a:xfrm>
          <a:prstGeom prst="rect">
            <a:avLst/>
          </a:prstGeom>
          <a:noFill/>
          <a:ln/>
        </p:spPr>
        <p:txBody>
          <a:bodyPr wrap="square" lIns="0" tIns="0" rIns="0" bIns="0" rtlCol="0" anchor="t"/>
          <a:lstStyle/>
          <a:p>
            <a:pPr marL="0" indent="0" algn="l">
              <a:lnSpc>
                <a:spcPts val="2100"/>
              </a:lnSpc>
              <a:buNone/>
            </a:pPr>
            <a:r>
              <a:rPr lang="en-US" sz="1300" dirty="0">
                <a:solidFill>
                  <a:srgbClr val="2C3249"/>
                </a:solidFill>
                <a:latin typeface="Martel Sans" pitchFamily="34" charset="0"/>
                <a:ea typeface="Martel Sans" pitchFamily="34" charset="-122"/>
                <a:cs typeface="Martel Sans" pitchFamily="34" charset="-120"/>
              </a:rPr>
              <a:t>Virtual tables defined by a query that dynamically retrieves data from underlying tables each time the view is referenced.</a:t>
            </a:r>
            <a:endParaRPr lang="en-US" sz="1300" dirty="0"/>
          </a:p>
        </p:txBody>
      </p:sp>
      <p:sp>
        <p:nvSpPr>
          <p:cNvPr id="5" name="Text 3"/>
          <p:cNvSpPr/>
          <p:nvPr/>
        </p:nvSpPr>
        <p:spPr>
          <a:xfrm>
            <a:off x="674846" y="2536627"/>
            <a:ext cx="7119223"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3249"/>
                </a:solidFill>
                <a:latin typeface="Martel Sans" pitchFamily="34" charset="0"/>
                <a:ea typeface="Martel Sans" pitchFamily="34" charset="-122"/>
                <a:cs typeface="Martel Sans" pitchFamily="34" charset="-120"/>
              </a:rPr>
              <a:t>No physical storage (query executed on-demand)</a:t>
            </a:r>
            <a:endParaRPr lang="en-US" sz="1300" dirty="0"/>
          </a:p>
        </p:txBody>
      </p:sp>
      <p:sp>
        <p:nvSpPr>
          <p:cNvPr id="6" name="Text 4"/>
          <p:cNvSpPr/>
          <p:nvPr/>
        </p:nvSpPr>
        <p:spPr>
          <a:xfrm>
            <a:off x="674846" y="2865477"/>
            <a:ext cx="7119223"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3249"/>
                </a:solidFill>
                <a:latin typeface="Martel Sans" pitchFamily="34" charset="0"/>
                <a:ea typeface="Martel Sans" pitchFamily="34" charset="-122"/>
                <a:cs typeface="Martel Sans" pitchFamily="34" charset="-120"/>
              </a:rPr>
              <a:t>Always returns current data</a:t>
            </a:r>
            <a:endParaRPr lang="en-US" sz="1300" dirty="0"/>
          </a:p>
        </p:txBody>
      </p:sp>
      <p:sp>
        <p:nvSpPr>
          <p:cNvPr id="7" name="Text 5"/>
          <p:cNvSpPr/>
          <p:nvPr/>
        </p:nvSpPr>
        <p:spPr>
          <a:xfrm>
            <a:off x="674846" y="3194328"/>
            <a:ext cx="7119223"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3249"/>
                </a:solidFill>
                <a:latin typeface="Martel Sans" pitchFamily="34" charset="0"/>
                <a:ea typeface="Martel Sans" pitchFamily="34" charset="-122"/>
                <a:cs typeface="Martel Sans" pitchFamily="34" charset="-120"/>
              </a:rPr>
              <a:t>Can join across multiple tables</a:t>
            </a:r>
            <a:endParaRPr lang="en-US" sz="1300" dirty="0"/>
          </a:p>
        </p:txBody>
      </p:sp>
      <p:sp>
        <p:nvSpPr>
          <p:cNvPr id="8" name="Text 6"/>
          <p:cNvSpPr/>
          <p:nvPr/>
        </p:nvSpPr>
        <p:spPr>
          <a:xfrm>
            <a:off x="674846" y="3523178"/>
            <a:ext cx="7119223"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3249"/>
                </a:solidFill>
                <a:latin typeface="Martel Sans" pitchFamily="34" charset="0"/>
                <a:ea typeface="Martel Sans" pitchFamily="34" charset="-122"/>
                <a:cs typeface="Martel Sans" pitchFamily="34" charset="-120"/>
              </a:rPr>
              <a:t>Simplifies complex queries</a:t>
            </a:r>
            <a:endParaRPr lang="en-US" sz="1300" dirty="0"/>
          </a:p>
        </p:txBody>
      </p:sp>
      <p:sp>
        <p:nvSpPr>
          <p:cNvPr id="9" name="Text 7"/>
          <p:cNvSpPr/>
          <p:nvPr/>
        </p:nvSpPr>
        <p:spPr>
          <a:xfrm>
            <a:off x="674846" y="3852029"/>
            <a:ext cx="7119223" cy="269915"/>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3249"/>
                </a:solidFill>
                <a:latin typeface="Martel Sans" pitchFamily="34" charset="0"/>
                <a:ea typeface="Martel Sans" pitchFamily="34" charset="-122"/>
                <a:cs typeface="Martel Sans" pitchFamily="34" charset="-120"/>
              </a:rPr>
              <a:t>Controls access to sensitive columns</a:t>
            </a:r>
            <a:endParaRPr lang="en-US" sz="1300" dirty="0"/>
          </a:p>
        </p:txBody>
      </p:sp>
      <p:sp>
        <p:nvSpPr>
          <p:cNvPr id="10" name="Shape 8"/>
          <p:cNvSpPr/>
          <p:nvPr/>
        </p:nvSpPr>
        <p:spPr>
          <a:xfrm>
            <a:off x="674846" y="4311729"/>
            <a:ext cx="7119223" cy="2682121"/>
          </a:xfrm>
          <a:prstGeom prst="roundRect">
            <a:avLst>
              <a:gd name="adj" fmla="val 2642"/>
            </a:avLst>
          </a:prstGeom>
          <a:solidFill>
            <a:srgbClr val="F2F2F2"/>
          </a:solidFill>
          <a:ln/>
        </p:spPr>
        <p:txBody>
          <a:bodyPr/>
          <a:lstStyle/>
          <a:p>
            <a:endParaRPr lang="en-IN"/>
          </a:p>
        </p:txBody>
      </p:sp>
      <p:sp>
        <p:nvSpPr>
          <p:cNvPr id="11" name="Shape 9"/>
          <p:cNvSpPr/>
          <p:nvPr/>
        </p:nvSpPr>
        <p:spPr>
          <a:xfrm>
            <a:off x="666512" y="4311729"/>
            <a:ext cx="7135892" cy="2682121"/>
          </a:xfrm>
          <a:prstGeom prst="roundRect">
            <a:avLst>
              <a:gd name="adj" fmla="val 944"/>
            </a:avLst>
          </a:prstGeom>
          <a:solidFill>
            <a:srgbClr val="F2F2F2"/>
          </a:solidFill>
          <a:ln/>
        </p:spPr>
        <p:txBody>
          <a:bodyPr/>
          <a:lstStyle/>
          <a:p>
            <a:endParaRPr lang="en-IN"/>
          </a:p>
        </p:txBody>
      </p:sp>
      <p:sp>
        <p:nvSpPr>
          <p:cNvPr id="12" name="Text 10"/>
          <p:cNvSpPr/>
          <p:nvPr/>
        </p:nvSpPr>
        <p:spPr>
          <a:xfrm>
            <a:off x="835223" y="4438174"/>
            <a:ext cx="6798469" cy="2429232"/>
          </a:xfrm>
          <a:prstGeom prst="rect">
            <a:avLst/>
          </a:prstGeom>
          <a:noFill/>
          <a:ln/>
        </p:spPr>
        <p:txBody>
          <a:bodyPr wrap="square" lIns="0" tIns="0" rIns="0" bIns="0" rtlCol="0" anchor="t"/>
          <a:lstStyle/>
          <a:p>
            <a:pPr marL="0" indent="0" algn="l">
              <a:lnSpc>
                <a:spcPts val="2100"/>
              </a:lnSpc>
              <a:buNone/>
            </a:pPr>
            <a:r>
              <a:rPr lang="en-US" sz="1300" dirty="0">
                <a:solidFill>
                  <a:srgbClr val="2C3249"/>
                </a:solidFill>
                <a:highlight>
                  <a:srgbClr val="F2F2F2"/>
                </a:highlight>
                <a:latin typeface="Consolas" pitchFamily="34" charset="0"/>
                <a:ea typeface="Consolas" pitchFamily="34" charset="-122"/>
                <a:cs typeface="Consolas" pitchFamily="34" charset="-120"/>
              </a:rPr>
              <a:t>CREATE VIEW customer_sales_summary ASSELECT   c.customer_name,  c.region,  SUM(o.amount) as total_salesFROM customers cJOIN orders o ON c.id = o.customer_idGROUP BY c.customer_name, c.region;</a:t>
            </a:r>
            <a:endParaRPr lang="en-US" sz="1300" dirty="0"/>
          </a:p>
        </p:txBody>
      </p:sp>
      <p:pic>
        <p:nvPicPr>
          <p:cNvPr id="13" name="Image 0" descr="preencoded.png"/>
          <p:cNvPicPr>
            <a:picLocks noChangeAspect="1"/>
          </p:cNvPicPr>
          <p:nvPr/>
        </p:nvPicPr>
        <p:blipFill>
          <a:blip r:embed="rId3"/>
          <a:stretch>
            <a:fillRect/>
          </a:stretch>
        </p:blipFill>
        <p:spPr>
          <a:xfrm>
            <a:off x="8213169" y="1433870"/>
            <a:ext cx="5750004" cy="5750004"/>
          </a:xfrm>
          <a:prstGeom prst="rect">
            <a:avLst/>
          </a:prstGeom>
        </p:spPr>
      </p:pic>
      <p:sp>
        <p:nvSpPr>
          <p:cNvPr id="14" name="Text 11"/>
          <p:cNvSpPr/>
          <p:nvPr/>
        </p:nvSpPr>
        <p:spPr>
          <a:xfrm>
            <a:off x="8213169" y="7373660"/>
            <a:ext cx="5750004" cy="539829"/>
          </a:xfrm>
          <a:prstGeom prst="rect">
            <a:avLst/>
          </a:prstGeom>
          <a:noFill/>
          <a:ln/>
        </p:spPr>
        <p:txBody>
          <a:bodyPr wrap="square" lIns="0" tIns="0" rIns="0" bIns="0" rtlCol="0" anchor="t"/>
          <a:lstStyle/>
          <a:p>
            <a:pPr marL="0" indent="0" algn="l">
              <a:lnSpc>
                <a:spcPts val="2100"/>
              </a:lnSpc>
              <a:buNone/>
            </a:pPr>
            <a:r>
              <a:rPr lang="en-US" sz="1300" dirty="0">
                <a:solidFill>
                  <a:srgbClr val="2C3249"/>
                </a:solidFill>
                <a:latin typeface="Martel Sans" pitchFamily="34" charset="0"/>
                <a:ea typeface="Martel Sans" pitchFamily="34" charset="-122"/>
                <a:cs typeface="Martel Sans" pitchFamily="34" charset="-120"/>
              </a:rPr>
              <a:t>Standard views can also be used to implement row-level security by including WHERE clauses that filter data based on the current user.</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44466"/>
            <a:ext cx="7013377" cy="620078"/>
          </a:xfrm>
          <a:prstGeom prst="rect">
            <a:avLst/>
          </a:prstGeom>
          <a:noFill/>
          <a:ln/>
        </p:spPr>
        <p:txBody>
          <a:bodyPr wrap="none" lIns="0" tIns="0" rIns="0" bIns="0" rtlCol="0" anchor="t"/>
          <a:lstStyle/>
          <a:p>
            <a:pPr marL="0" indent="0" algn="l">
              <a:lnSpc>
                <a:spcPts val="4850"/>
              </a:lnSpc>
              <a:buNone/>
            </a:pPr>
            <a:r>
              <a:rPr lang="en-US" sz="3900" dirty="0">
                <a:solidFill>
                  <a:srgbClr val="272D45"/>
                </a:solidFill>
                <a:latin typeface="Kanit Light" pitchFamily="34" charset="0"/>
                <a:ea typeface="Kanit Light" pitchFamily="34" charset="-122"/>
                <a:cs typeface="Kanit Light" pitchFamily="34" charset="-120"/>
              </a:rPr>
              <a:t>DDL, DML, and Query Constructs</a:t>
            </a:r>
            <a:endParaRPr lang="en-US" sz="3900" dirty="0"/>
          </a:p>
        </p:txBody>
      </p:sp>
      <p:pic>
        <p:nvPicPr>
          <p:cNvPr id="3" name="Image 0" descr="preencoded.png"/>
          <p:cNvPicPr>
            <a:picLocks noChangeAspect="1"/>
          </p:cNvPicPr>
          <p:nvPr/>
        </p:nvPicPr>
        <p:blipFill>
          <a:blip r:embed="rId3"/>
          <a:stretch>
            <a:fillRect/>
          </a:stretch>
        </p:blipFill>
        <p:spPr>
          <a:xfrm>
            <a:off x="793790" y="2461379"/>
            <a:ext cx="4347567" cy="793790"/>
          </a:xfrm>
          <a:prstGeom prst="rect">
            <a:avLst/>
          </a:prstGeom>
        </p:spPr>
      </p:pic>
      <p:sp>
        <p:nvSpPr>
          <p:cNvPr id="4" name="Text 1"/>
          <p:cNvSpPr/>
          <p:nvPr/>
        </p:nvSpPr>
        <p:spPr>
          <a:xfrm>
            <a:off x="992148" y="3453527"/>
            <a:ext cx="343221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Data Definition Language (DDL)</a:t>
            </a:r>
            <a:endParaRPr lang="en-US" sz="1950" dirty="0"/>
          </a:p>
        </p:txBody>
      </p:sp>
      <p:sp>
        <p:nvSpPr>
          <p:cNvPr id="5" name="Text 2"/>
          <p:cNvSpPr/>
          <p:nvPr/>
        </p:nvSpPr>
        <p:spPr>
          <a:xfrm>
            <a:off x="992148" y="3882747"/>
            <a:ext cx="395085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Commands that define and modify database structures</a:t>
            </a:r>
            <a:endParaRPr lang="en-US" sz="1550" dirty="0"/>
          </a:p>
        </p:txBody>
      </p:sp>
      <p:sp>
        <p:nvSpPr>
          <p:cNvPr id="6" name="Text 3"/>
          <p:cNvSpPr/>
          <p:nvPr/>
        </p:nvSpPr>
        <p:spPr>
          <a:xfrm>
            <a:off x="992148" y="4636889"/>
            <a:ext cx="395085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CREATE, ALTER, DROP, TRUNCATE</a:t>
            </a:r>
            <a:endParaRPr lang="en-US" sz="1550" dirty="0"/>
          </a:p>
        </p:txBody>
      </p:sp>
      <p:sp>
        <p:nvSpPr>
          <p:cNvPr id="7" name="Text 4"/>
          <p:cNvSpPr/>
          <p:nvPr/>
        </p:nvSpPr>
        <p:spPr>
          <a:xfrm>
            <a:off x="992148" y="5023842"/>
            <a:ext cx="395085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DESCRIBE, SHOW</a:t>
            </a:r>
            <a:endParaRPr lang="en-US" sz="1550" dirty="0"/>
          </a:p>
        </p:txBody>
      </p:sp>
      <p:sp>
        <p:nvSpPr>
          <p:cNvPr id="8" name="Text 5"/>
          <p:cNvSpPr/>
          <p:nvPr/>
        </p:nvSpPr>
        <p:spPr>
          <a:xfrm>
            <a:off x="992148" y="5410795"/>
            <a:ext cx="395085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GRANT, REVOKE</a:t>
            </a:r>
            <a:endParaRPr lang="en-US" sz="1550" dirty="0"/>
          </a:p>
        </p:txBody>
      </p:sp>
      <p:pic>
        <p:nvPicPr>
          <p:cNvPr id="9" name="Image 1" descr="preencoded.png"/>
          <p:cNvPicPr>
            <a:picLocks noChangeAspect="1"/>
          </p:cNvPicPr>
          <p:nvPr/>
        </p:nvPicPr>
        <p:blipFill>
          <a:blip r:embed="rId4"/>
          <a:stretch>
            <a:fillRect/>
          </a:stretch>
        </p:blipFill>
        <p:spPr>
          <a:xfrm>
            <a:off x="5141357" y="2461379"/>
            <a:ext cx="4347567" cy="793790"/>
          </a:xfrm>
          <a:prstGeom prst="rect">
            <a:avLst/>
          </a:prstGeom>
        </p:spPr>
      </p:pic>
      <p:sp>
        <p:nvSpPr>
          <p:cNvPr id="10" name="Text 6"/>
          <p:cNvSpPr/>
          <p:nvPr/>
        </p:nvSpPr>
        <p:spPr>
          <a:xfrm>
            <a:off x="5339715" y="3453527"/>
            <a:ext cx="3829526"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Data Manipulation Language (DML)</a:t>
            </a:r>
            <a:endParaRPr lang="en-US" sz="1950" dirty="0"/>
          </a:p>
        </p:txBody>
      </p:sp>
      <p:sp>
        <p:nvSpPr>
          <p:cNvPr id="11" name="Text 7"/>
          <p:cNvSpPr/>
          <p:nvPr/>
        </p:nvSpPr>
        <p:spPr>
          <a:xfrm>
            <a:off x="5339715" y="3882747"/>
            <a:ext cx="395085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Commands that manipulate data within database objects</a:t>
            </a:r>
            <a:endParaRPr lang="en-US" sz="1550" dirty="0"/>
          </a:p>
        </p:txBody>
      </p:sp>
      <p:sp>
        <p:nvSpPr>
          <p:cNvPr id="12" name="Text 8"/>
          <p:cNvSpPr/>
          <p:nvPr/>
        </p:nvSpPr>
        <p:spPr>
          <a:xfrm>
            <a:off x="5339715" y="4636889"/>
            <a:ext cx="395085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SELECT, INSERT, UPDATE, DELETE</a:t>
            </a:r>
            <a:endParaRPr lang="en-US" sz="1550" dirty="0"/>
          </a:p>
        </p:txBody>
      </p:sp>
      <p:sp>
        <p:nvSpPr>
          <p:cNvPr id="13" name="Text 9"/>
          <p:cNvSpPr/>
          <p:nvPr/>
        </p:nvSpPr>
        <p:spPr>
          <a:xfrm>
            <a:off x="5339715" y="5023842"/>
            <a:ext cx="395085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MERGE, COPY</a:t>
            </a:r>
            <a:endParaRPr lang="en-US" sz="1550" dirty="0"/>
          </a:p>
        </p:txBody>
      </p:sp>
      <p:sp>
        <p:nvSpPr>
          <p:cNvPr id="14" name="Text 10"/>
          <p:cNvSpPr/>
          <p:nvPr/>
        </p:nvSpPr>
        <p:spPr>
          <a:xfrm>
            <a:off x="5339715" y="5410795"/>
            <a:ext cx="395085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UNLOAD</a:t>
            </a:r>
            <a:endParaRPr lang="en-US" sz="1550" dirty="0"/>
          </a:p>
        </p:txBody>
      </p:sp>
      <p:pic>
        <p:nvPicPr>
          <p:cNvPr id="15" name="Image 2" descr="preencoded.png"/>
          <p:cNvPicPr>
            <a:picLocks noChangeAspect="1"/>
          </p:cNvPicPr>
          <p:nvPr/>
        </p:nvPicPr>
        <p:blipFill>
          <a:blip r:embed="rId5"/>
          <a:stretch>
            <a:fillRect/>
          </a:stretch>
        </p:blipFill>
        <p:spPr>
          <a:xfrm>
            <a:off x="9488924" y="2461379"/>
            <a:ext cx="4347567" cy="793790"/>
          </a:xfrm>
          <a:prstGeom prst="rect">
            <a:avLst/>
          </a:prstGeom>
        </p:spPr>
      </p:pic>
      <p:sp>
        <p:nvSpPr>
          <p:cNvPr id="16" name="Text 11"/>
          <p:cNvSpPr/>
          <p:nvPr/>
        </p:nvSpPr>
        <p:spPr>
          <a:xfrm>
            <a:off x="9687282" y="345352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249"/>
                </a:solidFill>
                <a:latin typeface="Kanit Light" pitchFamily="34" charset="0"/>
                <a:ea typeface="Kanit Light" pitchFamily="34" charset="-122"/>
                <a:cs typeface="Kanit Light" pitchFamily="34" charset="-120"/>
              </a:rPr>
              <a:t>Query Constructs</a:t>
            </a:r>
            <a:endParaRPr lang="en-US" sz="1950" dirty="0"/>
          </a:p>
        </p:txBody>
      </p:sp>
      <p:sp>
        <p:nvSpPr>
          <p:cNvPr id="17" name="Text 12"/>
          <p:cNvSpPr/>
          <p:nvPr/>
        </p:nvSpPr>
        <p:spPr>
          <a:xfrm>
            <a:off x="9687282" y="3882747"/>
            <a:ext cx="3950851" cy="317540"/>
          </a:xfrm>
          <a:prstGeom prst="rect">
            <a:avLst/>
          </a:prstGeom>
          <a:noFill/>
          <a:ln/>
        </p:spPr>
        <p:txBody>
          <a:bodyPr wrap="non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Advanced features for data analysis</a:t>
            </a:r>
            <a:endParaRPr lang="en-US" sz="1550" dirty="0"/>
          </a:p>
        </p:txBody>
      </p:sp>
      <p:sp>
        <p:nvSpPr>
          <p:cNvPr id="18" name="Text 13"/>
          <p:cNvSpPr/>
          <p:nvPr/>
        </p:nvSpPr>
        <p:spPr>
          <a:xfrm>
            <a:off x="9687282" y="4319349"/>
            <a:ext cx="395085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Window functions</a:t>
            </a:r>
            <a:endParaRPr lang="en-US" sz="1550" dirty="0"/>
          </a:p>
        </p:txBody>
      </p:sp>
      <p:sp>
        <p:nvSpPr>
          <p:cNvPr id="19" name="Text 14"/>
          <p:cNvSpPr/>
          <p:nvPr/>
        </p:nvSpPr>
        <p:spPr>
          <a:xfrm>
            <a:off x="9687282" y="4706303"/>
            <a:ext cx="395085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Common Table Expressions (CTEs)</a:t>
            </a:r>
            <a:endParaRPr lang="en-US" sz="1550" dirty="0"/>
          </a:p>
        </p:txBody>
      </p:sp>
      <p:sp>
        <p:nvSpPr>
          <p:cNvPr id="20" name="Text 15"/>
          <p:cNvSpPr/>
          <p:nvPr/>
        </p:nvSpPr>
        <p:spPr>
          <a:xfrm>
            <a:off x="9687282" y="5093256"/>
            <a:ext cx="395085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C3249"/>
                </a:solidFill>
                <a:latin typeface="Martel Sans" pitchFamily="34" charset="0"/>
                <a:ea typeface="Martel Sans" pitchFamily="34" charset="-122"/>
                <a:cs typeface="Martel Sans" pitchFamily="34" charset="-120"/>
              </a:rPr>
              <a:t>Semi-structured data functions (JSON, Parquet, Avro)</a:t>
            </a:r>
            <a:endParaRPr lang="en-US" sz="1550" dirty="0"/>
          </a:p>
        </p:txBody>
      </p:sp>
      <p:sp>
        <p:nvSpPr>
          <p:cNvPr id="21" name="Text 16"/>
          <p:cNvSpPr/>
          <p:nvPr/>
        </p:nvSpPr>
        <p:spPr>
          <a:xfrm>
            <a:off x="793790" y="614993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Snowflake supports the full ANSI SQL standard plus cloud-specific extensions, making it both familiar to SQL users and powerful for cloud data analytics.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267</TotalTime>
  <Words>6272</Words>
  <Application>Microsoft Office PowerPoint</Application>
  <PresentationFormat>Custom</PresentationFormat>
  <Paragraphs>674</Paragraphs>
  <Slides>53</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Wingdings</vt:lpstr>
      <vt:lpstr>Consolas</vt:lpstr>
      <vt:lpstr>Kanit Light</vt:lpstr>
      <vt:lpstr>Arial</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Gurleen Kaur</cp:lastModifiedBy>
  <cp:revision>2</cp:revision>
  <dcterms:created xsi:type="dcterms:W3CDTF">2025-08-17T23:01:18Z</dcterms:created>
  <dcterms:modified xsi:type="dcterms:W3CDTF">2025-08-19T01:46:08Z</dcterms:modified>
</cp:coreProperties>
</file>